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9" r:id="rId3"/>
    <p:sldId id="261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80" r:id="rId12"/>
    <p:sldId id="279" r:id="rId13"/>
    <p:sldId id="299" r:id="rId14"/>
    <p:sldId id="282" r:id="rId15"/>
    <p:sldId id="284" r:id="rId16"/>
    <p:sldId id="286" r:id="rId17"/>
    <p:sldId id="287" r:id="rId18"/>
    <p:sldId id="289" r:id="rId19"/>
    <p:sldId id="298" r:id="rId20"/>
    <p:sldId id="290" r:id="rId21"/>
    <p:sldId id="291" r:id="rId22"/>
    <p:sldId id="293" r:id="rId23"/>
    <p:sldId id="294" r:id="rId24"/>
    <p:sldId id="295" r:id="rId25"/>
    <p:sldId id="296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0c02facdae7773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9550667209815E-2"/>
          <c:y val="4.0163430233116273E-3"/>
          <c:w val="0.96540040915192615"/>
          <c:h val="0.73989368609331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0.24280584050331858"/>
                  <c:y val="-0.142559364067359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624519086356658E-2"/>
                      <c:h val="0.16036573163680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D3D-4C05-B6EE-24C0C81FF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</c:v>
                </c:pt>
                <c:pt idx="1">
                  <c:v>54</c:v>
                </c:pt>
                <c:pt idx="2">
                  <c:v>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3D-4C05-B6EE-24C0C81FF2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99471"/>
        <c:axId val="164419855"/>
      </c:lineChart>
      <c:catAx>
        <c:axId val="16439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419855"/>
        <c:crosses val="autoZero"/>
        <c:auto val="1"/>
        <c:lblAlgn val="ctr"/>
        <c:lblOffset val="100"/>
        <c:noMultiLvlLbl val="0"/>
      </c:catAx>
      <c:valAx>
        <c:axId val="16441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994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9534668875623E-2"/>
          <c:y val="0"/>
          <c:w val="0.96540040915192615"/>
          <c:h val="0.73989368609331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0.24800738107760092"/>
                  <c:y val="-0.508305537443408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9EA-4A29-B076-DF2B27E000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10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EA-4A29-B076-DF2B27E00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99471"/>
        <c:axId val="164419855"/>
      </c:lineChart>
      <c:catAx>
        <c:axId val="16439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419855"/>
        <c:crosses val="autoZero"/>
        <c:auto val="1"/>
        <c:lblAlgn val="ctr"/>
        <c:lblOffset val="100"/>
        <c:noMultiLvlLbl val="0"/>
      </c:catAx>
      <c:valAx>
        <c:axId val="16441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994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9550667209815E-2"/>
          <c:y val="4.0163430233116273E-3"/>
          <c:w val="0.96540040915192615"/>
          <c:h val="0.73989368609331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0.24280584050331858"/>
                  <c:y val="-0.142559364067359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624519086356658E-2"/>
                      <c:h val="0.16036573163680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C30-4C9A-BB2B-3B20836F01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</c:v>
                </c:pt>
                <c:pt idx="1">
                  <c:v>45</c:v>
                </c:pt>
                <c:pt idx="2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30-4C9A-BB2B-3B20836F0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99471"/>
        <c:axId val="164419855"/>
      </c:lineChart>
      <c:catAx>
        <c:axId val="16439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419855"/>
        <c:crosses val="autoZero"/>
        <c:auto val="1"/>
        <c:lblAlgn val="ctr"/>
        <c:lblOffset val="100"/>
        <c:noMultiLvlLbl val="0"/>
      </c:catAx>
      <c:valAx>
        <c:axId val="16441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994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9550667209815E-2"/>
          <c:y val="4.0163430233116273E-3"/>
          <c:w val="0.96540040915192615"/>
          <c:h val="0.73989368609331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0.24280584050331858"/>
                  <c:y val="-0.1425593640673597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624519086356658E-2"/>
                      <c:h val="0.160365731636805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815-4101-9C7F-CE13CC510C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17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15-4101-9C7F-CE13CC510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99471"/>
        <c:axId val="164419855"/>
      </c:lineChart>
      <c:catAx>
        <c:axId val="16439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419855"/>
        <c:crosses val="autoZero"/>
        <c:auto val="1"/>
        <c:lblAlgn val="ctr"/>
        <c:lblOffset val="100"/>
        <c:noMultiLvlLbl val="0"/>
      </c:catAx>
      <c:valAx>
        <c:axId val="16441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994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0972786793097009E-2"/>
          <c:w val="0.96540040915192615"/>
          <c:h val="0.7398936860933199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8668603148403012"/>
                  <c:y val="-0.133181174278077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F02F18A-E031-48FD-B66B-3E9EFFF0C4BA}" type="VALUE">
                      <a:rPr lang="ru-RU" sz="24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002060"/>
                          </a:solidFill>
                        </a:defRPr>
                      </a:pPr>
                      <a:t>[ЗНАЧЕНИЕ]</a:t>
                    </a:fld>
                    <a:r>
                      <a: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семьи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0B3-4D95-93C3-A97B2A8F95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2022 г.</c:v>
                </c:pt>
                <c:pt idx="1">
                  <c:v>2023 г.</c:v>
                </c:pt>
                <c:pt idx="2">
                  <c:v>2024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94</c:v>
                </c:pt>
                <c:pt idx="1">
                  <c:v>103</c:v>
                </c:pt>
                <c:pt idx="2">
                  <c:v>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B3-4D95-93C3-A97B2A8F9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99471"/>
        <c:axId val="164419855"/>
      </c:lineChart>
      <c:catAx>
        <c:axId val="16439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419855"/>
        <c:crosses val="autoZero"/>
        <c:auto val="1"/>
        <c:lblAlgn val="ctr"/>
        <c:lblOffset val="100"/>
        <c:noMultiLvlLbl val="0"/>
      </c:catAx>
      <c:valAx>
        <c:axId val="16441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4399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 педагогов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565188663247945"/>
          <c:y val="0.21672427229582428"/>
          <c:w val="0.72019799944255714"/>
          <c:h val="0.74444890367723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высшее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BC-412D-869F-AA00392110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среднее профес.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941981105413238E-2"/>
                  <c:y val="-7.0594225503525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BC-412D-869F-AA00392110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BC-412D-869F-AA003921102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переподготовка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образование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BC-412D-869F-AA00392110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7608879"/>
        <c:axId val="277603055"/>
      </c:barChart>
      <c:catAx>
        <c:axId val="2776088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603055"/>
        <c:crosses val="autoZero"/>
        <c:auto val="1"/>
        <c:lblAlgn val="ctr"/>
        <c:lblOffset val="100"/>
        <c:noMultiLvlLbl val="0"/>
      </c:catAx>
      <c:valAx>
        <c:axId val="2776030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7760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3760689772675762"/>
          <c:y val="0.46659475690572727"/>
          <c:w val="0.50606177129396468"/>
          <c:h val="0.33295031593446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 педагогов</a:t>
            </a:r>
          </a:p>
        </c:rich>
      </c:tx>
      <c:layout>
        <c:manualLayout>
          <c:xMode val="edge"/>
          <c:yMode val="edge"/>
          <c:x val="0.18693683158011684"/>
          <c:y val="1.8589761652176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565188663247945"/>
          <c:y val="0.21672427229582428"/>
          <c:w val="0.69544441455822648"/>
          <c:h val="0.74444890367723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1E-4E7A-BC9B-7A4C07F23A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0941981105413238E-2"/>
                  <c:y val="-7.05942255035258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51E-4E7A-BC9B-7A4C07F23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1E-4E7A-BC9B-7A4C07F23A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СЗД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1883962210825911E-3"/>
                  <c:y val="-0.1499138984557272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1E-4E7A-BC9B-7A4C07F23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1E-4E7A-BC9B-7A4C07F23A5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03617921595456E-2"/>
                  <c:y val="4.40923230752130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51E-4E7A-BC9B-7A4C07F23A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категория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1E-4E7A-BC9B-7A4C07F23A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7608879"/>
        <c:axId val="277603055"/>
      </c:barChart>
      <c:catAx>
        <c:axId val="2776088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603055"/>
        <c:crosses val="autoZero"/>
        <c:auto val="1"/>
        <c:lblAlgn val="ctr"/>
        <c:lblOffset val="100"/>
        <c:noMultiLvlLbl val="0"/>
      </c:catAx>
      <c:valAx>
        <c:axId val="2776030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7760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299061312875569"/>
          <c:y val="0.30345308854571712"/>
          <c:w val="0.24859713443145692"/>
          <c:h val="0.41522053105210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педагогов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398146472764343E-2"/>
          <c:y val="0.21672427229582428"/>
          <c:w val="0.66702436722221414"/>
          <c:h val="0.74444890367723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0-10 лет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стаж работы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9-4256-BE40-3AEE5D1C845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10-20 лет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084700409825782E-4"/>
                  <c:y val="-3.02592159584962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89-4256-BE40-3AEE5D1C8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стаж работы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89-4256-BE40-3AEE5D1C845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св.20 лет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1"/>
                <c:pt idx="0">
                  <c:v>стаж работы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89-4256-BE40-3AEE5D1C84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7608879"/>
        <c:axId val="277603055"/>
      </c:barChart>
      <c:catAx>
        <c:axId val="2776088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7603055"/>
        <c:crosses val="autoZero"/>
        <c:auto val="1"/>
        <c:lblAlgn val="ctr"/>
        <c:lblOffset val="100"/>
        <c:noMultiLvlLbl val="0"/>
      </c:catAx>
      <c:valAx>
        <c:axId val="2776030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7760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6877813452446515"/>
          <c:y val="0.44295480657949415"/>
          <c:w val="0.50606177129396468"/>
          <c:h val="0.24929655911515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23T13:46:23.650" idx="1">
    <p:pos x="672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AF9E9-5742-4387-B307-B5E3435D83AF}" type="doc">
      <dgm:prSet loTypeId="urn:microsoft.com/office/officeart/2005/8/layout/vList2" loCatId="list" qsTypeId="urn:microsoft.com/office/officeart/2005/8/quickstyle/3d2#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4CDE65-6DBD-49FB-9083-D3ED51F1479E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учитель-логопед: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человек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A16B1AD-C9A0-4BDD-BAED-474BF3BC1D7C}" type="parTrans" cxnId="{42C19822-2E26-4D4F-A871-1CC273A15800}">
      <dgm:prSet/>
      <dgm:spPr/>
      <dgm:t>
        <a:bodyPr/>
        <a:lstStyle/>
        <a:p>
          <a:endParaRPr lang="ru-RU"/>
        </a:p>
      </dgm:t>
    </dgm:pt>
    <dgm:pt modelId="{D013E964-11FD-4608-B4E0-D57B0AFC1CDA}" type="sibTrans" cxnId="{42C19822-2E26-4D4F-A871-1CC273A15800}">
      <dgm:prSet/>
      <dgm:spPr/>
      <dgm:t>
        <a:bodyPr/>
        <a:lstStyle/>
        <a:p>
          <a:endParaRPr lang="ru-RU"/>
        </a:p>
      </dgm:t>
    </dgm:pt>
    <dgm:pt modelId="{96353D41-773B-4513-9B11-681A9B9CA59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учитель-дефектолог: 1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4E44DCC-BBAF-45D2-AE96-D836D873DA32}" type="parTrans" cxnId="{3FC40D9B-AB98-48FB-92A0-100E1E3464E5}">
      <dgm:prSet/>
      <dgm:spPr/>
      <dgm:t>
        <a:bodyPr/>
        <a:lstStyle/>
        <a:p>
          <a:endParaRPr lang="ru-RU"/>
        </a:p>
      </dgm:t>
    </dgm:pt>
    <dgm:pt modelId="{7E217AE5-3D9C-440E-A255-9FE3EC550449}" type="sibTrans" cxnId="{3FC40D9B-AB98-48FB-92A0-100E1E3464E5}">
      <dgm:prSet/>
      <dgm:spPr/>
      <dgm:t>
        <a:bodyPr/>
        <a:lstStyle/>
        <a:p>
          <a:endParaRPr lang="ru-RU"/>
        </a:p>
      </dgm:t>
    </dgm:pt>
    <dgm:pt modelId="{500CA661-CEBE-4810-9FF9-82A50FC03F79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педагог-психолог: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 человека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F397BC3-6D62-4D18-90EA-2C82C2E5A4A7}" type="parTrans" cxnId="{0678B05F-1EE0-4B03-B469-E3423B74DB53}">
      <dgm:prSet/>
      <dgm:spPr/>
      <dgm:t>
        <a:bodyPr/>
        <a:lstStyle/>
        <a:p>
          <a:endParaRPr lang="ru-RU"/>
        </a:p>
      </dgm:t>
    </dgm:pt>
    <dgm:pt modelId="{7D289EE4-F907-4097-A4A8-CE59ED9FF0BA}" type="sibTrans" cxnId="{0678B05F-1EE0-4B03-B469-E3423B74DB53}">
      <dgm:prSet/>
      <dgm:spPr/>
      <dgm:t>
        <a:bodyPr/>
        <a:lstStyle/>
        <a:p>
          <a:endParaRPr lang="ru-RU"/>
        </a:p>
      </dgm:t>
    </dgm:pt>
    <dgm:pt modelId="{8004E57D-BFDC-49A8-898A-80CD79C47CB0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инструктор по физической культуре: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 </a:t>
          </a:r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</dgm:t>
    </dgm:pt>
    <dgm:pt modelId="{489A451A-99F7-42FE-9753-90E46892159E}" type="parTrans" cxnId="{39592D2B-3F08-45A3-A728-A38C928DBB96}">
      <dgm:prSet/>
      <dgm:spPr/>
      <dgm:t>
        <a:bodyPr/>
        <a:lstStyle/>
        <a:p>
          <a:endParaRPr lang="ru-RU"/>
        </a:p>
      </dgm:t>
    </dgm:pt>
    <dgm:pt modelId="{A18280CC-2884-4768-97A5-DC7A42700F89}" type="sibTrans" cxnId="{39592D2B-3F08-45A3-A728-A38C928DBB96}">
      <dgm:prSet/>
      <dgm:spPr/>
      <dgm:t>
        <a:bodyPr/>
        <a:lstStyle/>
        <a:p>
          <a:endParaRPr lang="ru-RU"/>
        </a:p>
      </dgm:t>
    </dgm:pt>
    <dgm:pt modelId="{153FA89B-04EE-49EC-9777-03D75B0109A8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воспитатель: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32 человека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A49AF0D-DF2F-49A6-A9C1-65CC16E72450}" type="parTrans" cxnId="{96988CC1-96EA-493C-A063-103A917A4AF9}">
      <dgm:prSet/>
      <dgm:spPr/>
      <dgm:t>
        <a:bodyPr/>
        <a:lstStyle/>
        <a:p>
          <a:endParaRPr lang="ru-RU"/>
        </a:p>
      </dgm:t>
    </dgm:pt>
    <dgm:pt modelId="{DB8CD74E-646C-40A6-9A7A-2F68DF4DE475}" type="sibTrans" cxnId="{96988CC1-96EA-493C-A063-103A917A4AF9}">
      <dgm:prSet/>
      <dgm:spPr/>
      <dgm:t>
        <a:bodyPr/>
        <a:lstStyle/>
        <a:p>
          <a:endParaRPr lang="ru-RU"/>
        </a:p>
      </dgm:t>
    </dgm:pt>
    <dgm:pt modelId="{DCC970A3-D846-4D2D-A176-55B854A54BF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тьютор: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</dgm:t>
    </dgm:pt>
    <dgm:pt modelId="{783F9090-17BC-478F-B20C-3DBE4A2FB072}" type="parTrans" cxnId="{EEC843E4-3B4B-44EE-942A-90AD6CE9742D}">
      <dgm:prSet/>
      <dgm:spPr/>
      <dgm:t>
        <a:bodyPr/>
        <a:lstStyle/>
        <a:p>
          <a:endParaRPr lang="ru-RU"/>
        </a:p>
      </dgm:t>
    </dgm:pt>
    <dgm:pt modelId="{59B7195D-8C9D-4E1E-ABFE-C64DE8C51369}" type="sibTrans" cxnId="{EEC843E4-3B4B-44EE-942A-90AD6CE9742D}">
      <dgm:prSet/>
      <dgm:spPr/>
      <dgm:t>
        <a:bodyPr/>
        <a:lstStyle/>
        <a:p>
          <a:endParaRPr lang="ru-RU"/>
        </a:p>
      </dgm:t>
    </dgm:pt>
    <dgm:pt modelId="{63DD42F2-0C23-4B1C-B929-878FAFFCCCA4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музыкальный руководитель: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7 человек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26CABD-F5F9-42A5-B05D-99A9818D50F8}" type="parTrans" cxnId="{DA2288C0-D38A-4F52-87C6-52D9B2CE3D2B}">
      <dgm:prSet/>
      <dgm:spPr/>
      <dgm:t>
        <a:bodyPr/>
        <a:lstStyle/>
        <a:p>
          <a:endParaRPr lang="ru-RU"/>
        </a:p>
      </dgm:t>
    </dgm:pt>
    <dgm:pt modelId="{BFB28851-5645-46C7-955F-A9ABDB000F02}" type="sibTrans" cxnId="{DA2288C0-D38A-4F52-87C6-52D9B2CE3D2B}">
      <dgm:prSet/>
      <dgm:spPr/>
      <dgm:t>
        <a:bodyPr/>
        <a:lstStyle/>
        <a:p>
          <a:endParaRPr lang="ru-RU"/>
        </a:p>
      </dgm:t>
    </dgm:pt>
    <dgm:pt modelId="{5BF828D6-5581-43F2-B231-42C19FEF49EB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tx2"/>
          </a:solidFill>
        </a:ln>
      </dgm:spPr>
      <dgm:t>
        <a:bodyPr/>
        <a:lstStyle/>
        <a:p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ассистент: 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человека</a:t>
          </a:r>
        </a:p>
      </dgm:t>
    </dgm:pt>
    <dgm:pt modelId="{153D9706-C640-47C2-8A14-A184F7A7BF3D}" type="parTrans" cxnId="{BB4CB9D8-9ED9-459D-A856-FDDA38148CD2}">
      <dgm:prSet/>
      <dgm:spPr/>
      <dgm:t>
        <a:bodyPr/>
        <a:lstStyle/>
        <a:p>
          <a:endParaRPr lang="ru-RU"/>
        </a:p>
      </dgm:t>
    </dgm:pt>
    <dgm:pt modelId="{B4A2F254-81F1-417B-AA1D-B461ADA09C6F}" type="sibTrans" cxnId="{BB4CB9D8-9ED9-459D-A856-FDDA38148CD2}">
      <dgm:prSet/>
      <dgm:spPr/>
      <dgm:t>
        <a:bodyPr/>
        <a:lstStyle/>
        <a:p>
          <a:endParaRPr lang="ru-RU"/>
        </a:p>
      </dgm:t>
    </dgm:pt>
    <dgm:pt modelId="{098239F8-BCBD-42DC-B654-928A29EAA7C7}" type="pres">
      <dgm:prSet presAssocID="{103AF9E9-5742-4387-B307-B5E3435D83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4C17B-9F58-4D5C-8567-DC9988EDC1AC}" type="pres">
      <dgm:prSet presAssocID="{694CDE65-6DBD-49FB-9083-D3ED51F1479E}" presName="parentText" presStyleLbl="node1" presStyleIdx="0" presStyleCnt="8" custLinFactNeighborY="-189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345CC-7B45-45BC-9283-D50193AD50CC}" type="pres">
      <dgm:prSet presAssocID="{D013E964-11FD-4608-B4E0-D57B0AFC1CDA}" presName="spacer" presStyleCnt="0"/>
      <dgm:spPr/>
    </dgm:pt>
    <dgm:pt modelId="{BE4D5412-8DE0-4483-B099-42B8296D0AC0}" type="pres">
      <dgm:prSet presAssocID="{96353D41-773B-4513-9B11-681A9B9CA59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79874-2F8D-415F-9623-F107D6C04A5A}" type="pres">
      <dgm:prSet presAssocID="{7E217AE5-3D9C-440E-A255-9FE3EC550449}" presName="spacer" presStyleCnt="0"/>
      <dgm:spPr/>
    </dgm:pt>
    <dgm:pt modelId="{F4868F03-8F51-4C19-92CE-50950D3BC7BF}" type="pres">
      <dgm:prSet presAssocID="{500CA661-CEBE-4810-9FF9-82A50FC03F79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B1C6F5-8E50-4A90-ABB3-9F28112A3D08}" type="pres">
      <dgm:prSet presAssocID="{7D289EE4-F907-4097-A4A8-CE59ED9FF0BA}" presName="spacer" presStyleCnt="0"/>
      <dgm:spPr/>
    </dgm:pt>
    <dgm:pt modelId="{2FC1F036-FC22-406B-88D9-A6D8444EF4DA}" type="pres">
      <dgm:prSet presAssocID="{8004E57D-BFDC-49A8-898A-80CD79C47CB0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B25A0-7BE6-4C1F-B33E-18C4E747870C}" type="pres">
      <dgm:prSet presAssocID="{A18280CC-2884-4768-97A5-DC7A42700F89}" presName="spacer" presStyleCnt="0"/>
      <dgm:spPr/>
    </dgm:pt>
    <dgm:pt modelId="{42C524E6-EFCA-4CC6-BBB8-D1B8E0CE15F5}" type="pres">
      <dgm:prSet presAssocID="{63DD42F2-0C23-4B1C-B929-878FAFFCCCA4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18127-A5C6-4BCA-8251-CB1366D74C5F}" type="pres">
      <dgm:prSet presAssocID="{BFB28851-5645-46C7-955F-A9ABDB000F02}" presName="spacer" presStyleCnt="0"/>
      <dgm:spPr/>
    </dgm:pt>
    <dgm:pt modelId="{1407E227-2BAA-4D24-BCAB-4FB11B1B71E8}" type="pres">
      <dgm:prSet presAssocID="{153FA89B-04EE-49EC-9777-03D75B0109A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137900-FE4F-4DC8-99B4-A1EDD6FDBE75}" type="pres">
      <dgm:prSet presAssocID="{DB8CD74E-646C-40A6-9A7A-2F68DF4DE475}" presName="spacer" presStyleCnt="0"/>
      <dgm:spPr/>
    </dgm:pt>
    <dgm:pt modelId="{C076409D-A0A3-447D-AAE5-7657A06F72B7}" type="pres">
      <dgm:prSet presAssocID="{DCC970A3-D846-4D2D-A176-55B854A54BFF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7345B-C016-4F5B-8F5E-43A072A25360}" type="pres">
      <dgm:prSet presAssocID="{59B7195D-8C9D-4E1E-ABFE-C64DE8C51369}" presName="spacer" presStyleCnt="0"/>
      <dgm:spPr/>
    </dgm:pt>
    <dgm:pt modelId="{BD1052EB-01E3-49E2-A37A-28BB5A42ABCF}" type="pres">
      <dgm:prSet presAssocID="{5BF828D6-5581-43F2-B231-42C19FEF49EB}" presName="parentText" presStyleLbl="node1" presStyleIdx="7" presStyleCnt="8" custLinFactY="-4708" custLinFactNeighborX="23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8FD84-F21A-46A9-AE72-C8027EF2F6D9}" type="presOf" srcId="{153FA89B-04EE-49EC-9777-03D75B0109A8}" destId="{1407E227-2BAA-4D24-BCAB-4FB11B1B71E8}" srcOrd="0" destOrd="0" presId="urn:microsoft.com/office/officeart/2005/8/layout/vList2"/>
    <dgm:cxn modelId="{84247133-300F-45F3-912F-E600C2BDB217}" type="presOf" srcId="{96353D41-773B-4513-9B11-681A9B9CA595}" destId="{BE4D5412-8DE0-4483-B099-42B8296D0AC0}" srcOrd="0" destOrd="0" presId="urn:microsoft.com/office/officeart/2005/8/layout/vList2"/>
    <dgm:cxn modelId="{39592D2B-3F08-45A3-A728-A38C928DBB96}" srcId="{103AF9E9-5742-4387-B307-B5E3435D83AF}" destId="{8004E57D-BFDC-49A8-898A-80CD79C47CB0}" srcOrd="3" destOrd="0" parTransId="{489A451A-99F7-42FE-9753-90E46892159E}" sibTransId="{A18280CC-2884-4768-97A5-DC7A42700F89}"/>
    <dgm:cxn modelId="{E3C1D02D-3A9A-4A20-8021-24FD06E6FB6D}" type="presOf" srcId="{8004E57D-BFDC-49A8-898A-80CD79C47CB0}" destId="{2FC1F036-FC22-406B-88D9-A6D8444EF4DA}" srcOrd="0" destOrd="0" presId="urn:microsoft.com/office/officeart/2005/8/layout/vList2"/>
    <dgm:cxn modelId="{8F45101C-49B5-402C-B217-A6183FBAF827}" type="presOf" srcId="{103AF9E9-5742-4387-B307-B5E3435D83AF}" destId="{098239F8-BCBD-42DC-B654-928A29EAA7C7}" srcOrd="0" destOrd="0" presId="urn:microsoft.com/office/officeart/2005/8/layout/vList2"/>
    <dgm:cxn modelId="{B61A7F1F-8893-4F11-B604-A8F45FFDD71F}" type="presOf" srcId="{DCC970A3-D846-4D2D-A176-55B854A54BFF}" destId="{C076409D-A0A3-447D-AAE5-7657A06F72B7}" srcOrd="0" destOrd="0" presId="urn:microsoft.com/office/officeart/2005/8/layout/vList2"/>
    <dgm:cxn modelId="{51E4618B-8C54-4BDE-B96A-F88657910CAB}" type="presOf" srcId="{500CA661-CEBE-4810-9FF9-82A50FC03F79}" destId="{F4868F03-8F51-4C19-92CE-50950D3BC7BF}" srcOrd="0" destOrd="0" presId="urn:microsoft.com/office/officeart/2005/8/layout/vList2"/>
    <dgm:cxn modelId="{BB4CB9D8-9ED9-459D-A856-FDDA38148CD2}" srcId="{103AF9E9-5742-4387-B307-B5E3435D83AF}" destId="{5BF828D6-5581-43F2-B231-42C19FEF49EB}" srcOrd="7" destOrd="0" parTransId="{153D9706-C640-47C2-8A14-A184F7A7BF3D}" sibTransId="{B4A2F254-81F1-417B-AA1D-B461ADA09C6F}"/>
    <dgm:cxn modelId="{3FC40D9B-AB98-48FB-92A0-100E1E3464E5}" srcId="{103AF9E9-5742-4387-B307-B5E3435D83AF}" destId="{96353D41-773B-4513-9B11-681A9B9CA595}" srcOrd="1" destOrd="0" parTransId="{F4E44DCC-BBAF-45D2-AE96-D836D873DA32}" sibTransId="{7E217AE5-3D9C-440E-A255-9FE3EC550449}"/>
    <dgm:cxn modelId="{0678B05F-1EE0-4B03-B469-E3423B74DB53}" srcId="{103AF9E9-5742-4387-B307-B5E3435D83AF}" destId="{500CA661-CEBE-4810-9FF9-82A50FC03F79}" srcOrd="2" destOrd="0" parTransId="{FF397BC3-6D62-4D18-90EA-2C82C2E5A4A7}" sibTransId="{7D289EE4-F907-4097-A4A8-CE59ED9FF0BA}"/>
    <dgm:cxn modelId="{DC351CC2-D6C2-492D-894D-25C369447927}" type="presOf" srcId="{63DD42F2-0C23-4B1C-B929-878FAFFCCCA4}" destId="{42C524E6-EFCA-4CC6-BBB8-D1B8E0CE15F5}" srcOrd="0" destOrd="0" presId="urn:microsoft.com/office/officeart/2005/8/layout/vList2"/>
    <dgm:cxn modelId="{46428D2D-513F-47EF-80F4-B79B26CFCC4A}" type="presOf" srcId="{5BF828D6-5581-43F2-B231-42C19FEF49EB}" destId="{BD1052EB-01E3-49E2-A37A-28BB5A42ABCF}" srcOrd="0" destOrd="0" presId="urn:microsoft.com/office/officeart/2005/8/layout/vList2"/>
    <dgm:cxn modelId="{96988CC1-96EA-493C-A063-103A917A4AF9}" srcId="{103AF9E9-5742-4387-B307-B5E3435D83AF}" destId="{153FA89B-04EE-49EC-9777-03D75B0109A8}" srcOrd="5" destOrd="0" parTransId="{3A49AF0D-DF2F-49A6-A9C1-65CC16E72450}" sibTransId="{DB8CD74E-646C-40A6-9A7A-2F68DF4DE475}"/>
    <dgm:cxn modelId="{EEC843E4-3B4B-44EE-942A-90AD6CE9742D}" srcId="{103AF9E9-5742-4387-B307-B5E3435D83AF}" destId="{DCC970A3-D846-4D2D-A176-55B854A54BFF}" srcOrd="6" destOrd="0" parTransId="{783F9090-17BC-478F-B20C-3DBE4A2FB072}" sibTransId="{59B7195D-8C9D-4E1E-ABFE-C64DE8C51369}"/>
    <dgm:cxn modelId="{DA2288C0-D38A-4F52-87C6-52D9B2CE3D2B}" srcId="{103AF9E9-5742-4387-B307-B5E3435D83AF}" destId="{63DD42F2-0C23-4B1C-B929-878FAFFCCCA4}" srcOrd="4" destOrd="0" parTransId="{7926CABD-F5F9-42A5-B05D-99A9818D50F8}" sibTransId="{BFB28851-5645-46C7-955F-A9ABDB000F02}"/>
    <dgm:cxn modelId="{789103B6-4D8A-46E9-9104-07146C8E1C60}" type="presOf" srcId="{694CDE65-6DBD-49FB-9083-D3ED51F1479E}" destId="{9504C17B-9F58-4D5C-8567-DC9988EDC1AC}" srcOrd="0" destOrd="0" presId="urn:microsoft.com/office/officeart/2005/8/layout/vList2"/>
    <dgm:cxn modelId="{42C19822-2E26-4D4F-A871-1CC273A15800}" srcId="{103AF9E9-5742-4387-B307-B5E3435D83AF}" destId="{694CDE65-6DBD-49FB-9083-D3ED51F1479E}" srcOrd="0" destOrd="0" parTransId="{2A16B1AD-C9A0-4BDD-BAED-474BF3BC1D7C}" sibTransId="{D013E964-11FD-4608-B4E0-D57B0AFC1CDA}"/>
    <dgm:cxn modelId="{1743CDF5-0BCF-4962-A8A1-48DF241E1C09}" type="presParOf" srcId="{098239F8-BCBD-42DC-B654-928A29EAA7C7}" destId="{9504C17B-9F58-4D5C-8567-DC9988EDC1AC}" srcOrd="0" destOrd="0" presId="urn:microsoft.com/office/officeart/2005/8/layout/vList2"/>
    <dgm:cxn modelId="{86F0ECC1-32B3-4BCD-B67E-2BDABBB4F2AF}" type="presParOf" srcId="{098239F8-BCBD-42DC-B654-928A29EAA7C7}" destId="{BF3345CC-7B45-45BC-9283-D50193AD50CC}" srcOrd="1" destOrd="0" presId="urn:microsoft.com/office/officeart/2005/8/layout/vList2"/>
    <dgm:cxn modelId="{D75F9747-423B-4D2D-9E62-4002AE70011F}" type="presParOf" srcId="{098239F8-BCBD-42DC-B654-928A29EAA7C7}" destId="{BE4D5412-8DE0-4483-B099-42B8296D0AC0}" srcOrd="2" destOrd="0" presId="urn:microsoft.com/office/officeart/2005/8/layout/vList2"/>
    <dgm:cxn modelId="{4DD3A4B2-5A76-4937-B2B2-4ADD4D523907}" type="presParOf" srcId="{098239F8-BCBD-42DC-B654-928A29EAA7C7}" destId="{65179874-2F8D-415F-9623-F107D6C04A5A}" srcOrd="3" destOrd="0" presId="urn:microsoft.com/office/officeart/2005/8/layout/vList2"/>
    <dgm:cxn modelId="{7B5B713F-E523-4757-BDB7-E21D8CE5113D}" type="presParOf" srcId="{098239F8-BCBD-42DC-B654-928A29EAA7C7}" destId="{F4868F03-8F51-4C19-92CE-50950D3BC7BF}" srcOrd="4" destOrd="0" presId="urn:microsoft.com/office/officeart/2005/8/layout/vList2"/>
    <dgm:cxn modelId="{84CC73FB-0A14-45FE-84A4-3BB1D65F1505}" type="presParOf" srcId="{098239F8-BCBD-42DC-B654-928A29EAA7C7}" destId="{66B1C6F5-8E50-4A90-ABB3-9F28112A3D08}" srcOrd="5" destOrd="0" presId="urn:microsoft.com/office/officeart/2005/8/layout/vList2"/>
    <dgm:cxn modelId="{E3E9110D-A8D5-44BE-BF1F-4A9C01466DF3}" type="presParOf" srcId="{098239F8-BCBD-42DC-B654-928A29EAA7C7}" destId="{2FC1F036-FC22-406B-88D9-A6D8444EF4DA}" srcOrd="6" destOrd="0" presId="urn:microsoft.com/office/officeart/2005/8/layout/vList2"/>
    <dgm:cxn modelId="{E990B2C5-D093-4E5E-A9D7-F5AFBCDB2C73}" type="presParOf" srcId="{098239F8-BCBD-42DC-B654-928A29EAA7C7}" destId="{D22B25A0-7BE6-4C1F-B33E-18C4E747870C}" srcOrd="7" destOrd="0" presId="urn:microsoft.com/office/officeart/2005/8/layout/vList2"/>
    <dgm:cxn modelId="{EE10A854-4D71-44C0-9E12-16573F0156F2}" type="presParOf" srcId="{098239F8-BCBD-42DC-B654-928A29EAA7C7}" destId="{42C524E6-EFCA-4CC6-BBB8-D1B8E0CE15F5}" srcOrd="8" destOrd="0" presId="urn:microsoft.com/office/officeart/2005/8/layout/vList2"/>
    <dgm:cxn modelId="{82BA5818-3A9C-4BA2-9044-9F8E6BDEEBD6}" type="presParOf" srcId="{098239F8-BCBD-42DC-B654-928A29EAA7C7}" destId="{5FA18127-A5C6-4BCA-8251-CB1366D74C5F}" srcOrd="9" destOrd="0" presId="urn:microsoft.com/office/officeart/2005/8/layout/vList2"/>
    <dgm:cxn modelId="{FA056AFA-B2A4-4A43-8085-412C2571EF41}" type="presParOf" srcId="{098239F8-BCBD-42DC-B654-928A29EAA7C7}" destId="{1407E227-2BAA-4D24-BCAB-4FB11B1B71E8}" srcOrd="10" destOrd="0" presId="urn:microsoft.com/office/officeart/2005/8/layout/vList2"/>
    <dgm:cxn modelId="{B5AE7641-DCCD-453B-A0F5-D0188EE0F9B0}" type="presParOf" srcId="{098239F8-BCBD-42DC-B654-928A29EAA7C7}" destId="{77137900-FE4F-4DC8-99B4-A1EDD6FDBE75}" srcOrd="11" destOrd="0" presId="urn:microsoft.com/office/officeart/2005/8/layout/vList2"/>
    <dgm:cxn modelId="{8F1CC4DA-DD6E-4EBA-88C9-C50A81E6214D}" type="presParOf" srcId="{098239F8-BCBD-42DC-B654-928A29EAA7C7}" destId="{C076409D-A0A3-447D-AAE5-7657A06F72B7}" srcOrd="12" destOrd="0" presId="urn:microsoft.com/office/officeart/2005/8/layout/vList2"/>
    <dgm:cxn modelId="{5768B3B2-8641-4503-AD58-4390189A232F}" type="presParOf" srcId="{098239F8-BCBD-42DC-B654-928A29EAA7C7}" destId="{FF17345B-C016-4F5B-8F5E-43A072A25360}" srcOrd="13" destOrd="0" presId="urn:microsoft.com/office/officeart/2005/8/layout/vList2"/>
    <dgm:cxn modelId="{950FD6CD-056B-4D91-9A8B-2F064CFA1754}" type="presParOf" srcId="{098239F8-BCBD-42DC-B654-928A29EAA7C7}" destId="{BD1052EB-01E3-49E2-A37A-28BB5A42ABCF}" srcOrd="14" destOrd="0" presId="urn:microsoft.com/office/officeart/2005/8/layout/vList2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4C17B-9F58-4D5C-8567-DC9988EDC1AC}">
      <dsp:nvSpPr>
        <dsp:cNvPr id="0" name=""/>
        <dsp:cNvSpPr/>
      </dsp:nvSpPr>
      <dsp:spPr>
        <a:xfrm>
          <a:off x="0" y="0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учитель-логопед: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человек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91" y="17991"/>
        <a:ext cx="4500522" cy="332568"/>
      </dsp:txXfrm>
    </dsp:sp>
    <dsp:sp modelId="{BE4D5412-8DE0-4483-B099-42B8296D0AC0}">
      <dsp:nvSpPr>
        <dsp:cNvPr id="0" name=""/>
        <dsp:cNvSpPr/>
      </dsp:nvSpPr>
      <dsp:spPr>
        <a:xfrm>
          <a:off x="0" y="42964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учитель-дефектолог: 1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91" y="447633"/>
        <a:ext cx="4500522" cy="332568"/>
      </dsp:txXfrm>
    </dsp:sp>
    <dsp:sp modelId="{F4868F03-8F51-4C19-92CE-50950D3BC7BF}">
      <dsp:nvSpPr>
        <dsp:cNvPr id="0" name=""/>
        <dsp:cNvSpPr/>
      </dsp:nvSpPr>
      <dsp:spPr>
        <a:xfrm>
          <a:off x="0" y="85003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педагог-психолог: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  человека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91" y="868023"/>
        <a:ext cx="4500522" cy="332568"/>
      </dsp:txXfrm>
    </dsp:sp>
    <dsp:sp modelId="{2FC1F036-FC22-406B-88D9-A6D8444EF4DA}">
      <dsp:nvSpPr>
        <dsp:cNvPr id="0" name=""/>
        <dsp:cNvSpPr/>
      </dsp:nvSpPr>
      <dsp:spPr>
        <a:xfrm>
          <a:off x="0" y="127042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инструктор по физической культуре: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0 </a:t>
          </a: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</dsp:txBody>
      <dsp:txXfrm>
        <a:off x="17991" y="1288413"/>
        <a:ext cx="4500522" cy="332568"/>
      </dsp:txXfrm>
    </dsp:sp>
    <dsp:sp modelId="{42C524E6-EFCA-4CC6-BBB8-D1B8E0CE15F5}">
      <dsp:nvSpPr>
        <dsp:cNvPr id="0" name=""/>
        <dsp:cNvSpPr/>
      </dsp:nvSpPr>
      <dsp:spPr>
        <a:xfrm>
          <a:off x="0" y="169081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музыкальный руководитель: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7 человек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91" y="1708803"/>
        <a:ext cx="4500522" cy="332568"/>
      </dsp:txXfrm>
    </dsp:sp>
    <dsp:sp modelId="{1407E227-2BAA-4D24-BCAB-4FB11B1B71E8}">
      <dsp:nvSpPr>
        <dsp:cNvPr id="0" name=""/>
        <dsp:cNvSpPr/>
      </dsp:nvSpPr>
      <dsp:spPr>
        <a:xfrm>
          <a:off x="0" y="211120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воспитатель: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32 человека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991" y="2129193"/>
        <a:ext cx="4500522" cy="332568"/>
      </dsp:txXfrm>
    </dsp:sp>
    <dsp:sp modelId="{C076409D-A0A3-447D-AAE5-7657A06F72B7}">
      <dsp:nvSpPr>
        <dsp:cNvPr id="0" name=""/>
        <dsp:cNvSpPr/>
      </dsp:nvSpPr>
      <dsp:spPr>
        <a:xfrm>
          <a:off x="0" y="2531592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тьютор: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</dsp:txBody>
      <dsp:txXfrm>
        <a:off x="17991" y="2549583"/>
        <a:ext cx="4500522" cy="332568"/>
      </dsp:txXfrm>
    </dsp:sp>
    <dsp:sp modelId="{BD1052EB-01E3-49E2-A37A-28BB5A42ABCF}">
      <dsp:nvSpPr>
        <dsp:cNvPr id="0" name=""/>
        <dsp:cNvSpPr/>
      </dsp:nvSpPr>
      <dsp:spPr>
        <a:xfrm>
          <a:off x="0" y="2882790"/>
          <a:ext cx="4536504" cy="368550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ассистент: 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 </a:t>
          </a:r>
          <a:r>
            <a:rPr lang="ru-RU" sz="1600" b="1" kern="1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человека</a:t>
          </a:r>
        </a:p>
      </dsp:txBody>
      <dsp:txXfrm>
        <a:off x="17991" y="2900781"/>
        <a:ext cx="4500522" cy="332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0.39281</cdr:x>
      <cdr:y>0</cdr:y>
    </cdr:from>
    <cdr:to>
      <cdr:x>0.50605</cdr:x>
      <cdr:y>0.34496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97FE9C-7D96-4864-91D2-1ABF1B077079}"/>
            </a:ext>
          </a:extLst>
        </cdr:cNvPr>
        <cdr:cNvSpPr txBox="1"/>
      </cdr:nvSpPr>
      <cdr:spPr>
        <a:xfrm xmlns:a="http://schemas.openxmlformats.org/drawingml/2006/main">
          <a:off x="2771979" y="-3960874"/>
          <a:ext cx="799111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0.06251</cdr:x>
      <cdr:y>0.53436</cdr:y>
    </cdr:from>
    <cdr:to>
      <cdr:x>0.17574</cdr:x>
      <cdr:y>0.87932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6DB83E-4904-4899-BF0D-75475840CF61}"/>
            </a:ext>
          </a:extLst>
        </cdr:cNvPr>
        <cdr:cNvSpPr txBox="1"/>
      </cdr:nvSpPr>
      <cdr:spPr>
        <a:xfrm xmlns:a="http://schemas.openxmlformats.org/drawingml/2006/main">
          <a:off x="504752" y="14164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0.34689</cdr:x>
      <cdr:y>0</cdr:y>
    </cdr:from>
    <cdr:to>
      <cdr:x>0.46013</cdr:x>
      <cdr:y>0.34496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DF9656B-1D95-4543-892A-8703DB3A5987}"/>
            </a:ext>
          </a:extLst>
        </cdr:cNvPr>
        <cdr:cNvSpPr txBox="1"/>
      </cdr:nvSpPr>
      <cdr:spPr>
        <a:xfrm xmlns:a="http://schemas.openxmlformats.org/drawingml/2006/main">
          <a:off x="2697723" y="-5456472"/>
          <a:ext cx="880652" cy="46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0.12037</cdr:x>
      <cdr:y>0.11144</cdr:y>
    </cdr:from>
    <cdr:to>
      <cdr:x>0.23795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52D7FB6-28A0-4441-831A-0CBEBDDBF50A}"/>
            </a:ext>
          </a:extLst>
        </cdr:cNvPr>
        <cdr:cNvSpPr txBox="1"/>
      </cdr:nvSpPr>
      <cdr:spPr>
        <a:xfrm xmlns:a="http://schemas.openxmlformats.org/drawingml/2006/main">
          <a:off x="936104" y="299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0.39281</cdr:x>
      <cdr:y>0</cdr:y>
    </cdr:from>
    <cdr:to>
      <cdr:x>0.50605</cdr:x>
      <cdr:y>0.34496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97FE9C-7D96-4864-91D2-1ABF1B077079}"/>
            </a:ext>
          </a:extLst>
        </cdr:cNvPr>
        <cdr:cNvSpPr txBox="1"/>
      </cdr:nvSpPr>
      <cdr:spPr>
        <a:xfrm xmlns:a="http://schemas.openxmlformats.org/drawingml/2006/main">
          <a:off x="2771979" y="-3960874"/>
          <a:ext cx="799111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0.06251</cdr:x>
      <cdr:y>0.53436</cdr:y>
    </cdr:from>
    <cdr:to>
      <cdr:x>0.17574</cdr:x>
      <cdr:y>0.87932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6DB83E-4904-4899-BF0D-75475840CF61}"/>
            </a:ext>
          </a:extLst>
        </cdr:cNvPr>
        <cdr:cNvSpPr txBox="1"/>
      </cdr:nvSpPr>
      <cdr:spPr>
        <a:xfrm xmlns:a="http://schemas.openxmlformats.org/drawingml/2006/main">
          <a:off x="504752" y="14164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0.34689</cdr:x>
      <cdr:y>0</cdr:y>
    </cdr:from>
    <cdr:to>
      <cdr:x>0.46013</cdr:x>
      <cdr:y>0.34496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DF9656B-1D95-4543-892A-8703DB3A5987}"/>
            </a:ext>
          </a:extLst>
        </cdr:cNvPr>
        <cdr:cNvSpPr txBox="1"/>
      </cdr:nvSpPr>
      <cdr:spPr>
        <a:xfrm xmlns:a="http://schemas.openxmlformats.org/drawingml/2006/main">
          <a:off x="2697723" y="-5456472"/>
          <a:ext cx="880652" cy="46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0.12037</cdr:x>
      <cdr:y>0.11144</cdr:y>
    </cdr:from>
    <cdr:to>
      <cdr:x>0.23795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52D7FB6-28A0-4441-831A-0CBEBDDBF50A}"/>
            </a:ext>
          </a:extLst>
        </cdr:cNvPr>
        <cdr:cNvSpPr txBox="1"/>
      </cdr:nvSpPr>
      <cdr:spPr>
        <a:xfrm xmlns:a="http://schemas.openxmlformats.org/drawingml/2006/main">
          <a:off x="936104" y="299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0.39281</cdr:x>
      <cdr:y>0</cdr:y>
    </cdr:from>
    <cdr:to>
      <cdr:x>0.50605</cdr:x>
      <cdr:y>0.34496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97FE9C-7D96-4864-91D2-1ABF1B077079}"/>
            </a:ext>
          </a:extLst>
        </cdr:cNvPr>
        <cdr:cNvSpPr txBox="1"/>
      </cdr:nvSpPr>
      <cdr:spPr>
        <a:xfrm xmlns:a="http://schemas.openxmlformats.org/drawingml/2006/main">
          <a:off x="2771979" y="-3960874"/>
          <a:ext cx="799111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0.06251</cdr:x>
      <cdr:y>0.53436</cdr:y>
    </cdr:from>
    <cdr:to>
      <cdr:x>0.17574</cdr:x>
      <cdr:y>0.87932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6DB83E-4904-4899-BF0D-75475840CF61}"/>
            </a:ext>
          </a:extLst>
        </cdr:cNvPr>
        <cdr:cNvSpPr txBox="1"/>
      </cdr:nvSpPr>
      <cdr:spPr>
        <a:xfrm xmlns:a="http://schemas.openxmlformats.org/drawingml/2006/main">
          <a:off x="504752" y="14164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0.34689</cdr:x>
      <cdr:y>0</cdr:y>
    </cdr:from>
    <cdr:to>
      <cdr:x>0.46013</cdr:x>
      <cdr:y>0.34496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DF9656B-1D95-4543-892A-8703DB3A5987}"/>
            </a:ext>
          </a:extLst>
        </cdr:cNvPr>
        <cdr:cNvSpPr txBox="1"/>
      </cdr:nvSpPr>
      <cdr:spPr>
        <a:xfrm xmlns:a="http://schemas.openxmlformats.org/drawingml/2006/main">
          <a:off x="2697723" y="-5456472"/>
          <a:ext cx="880652" cy="46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0.12037</cdr:x>
      <cdr:y>0.11144</cdr:y>
    </cdr:from>
    <cdr:to>
      <cdr:x>0.23795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52D7FB6-28A0-4441-831A-0CBEBDDBF50A}"/>
            </a:ext>
          </a:extLst>
        </cdr:cNvPr>
        <cdr:cNvSpPr txBox="1"/>
      </cdr:nvSpPr>
      <cdr:spPr>
        <a:xfrm xmlns:a="http://schemas.openxmlformats.org/drawingml/2006/main">
          <a:off x="936104" y="299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0.39281</cdr:x>
      <cdr:y>0</cdr:y>
    </cdr:from>
    <cdr:to>
      <cdr:x>0.50605</cdr:x>
      <cdr:y>0.34496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97FE9C-7D96-4864-91D2-1ABF1B077079}"/>
            </a:ext>
          </a:extLst>
        </cdr:cNvPr>
        <cdr:cNvSpPr txBox="1"/>
      </cdr:nvSpPr>
      <cdr:spPr>
        <a:xfrm xmlns:a="http://schemas.openxmlformats.org/drawingml/2006/main">
          <a:off x="2771979" y="-3960874"/>
          <a:ext cx="799111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4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0.06251</cdr:x>
      <cdr:y>0.53436</cdr:y>
    </cdr:from>
    <cdr:to>
      <cdr:x>0.17574</cdr:x>
      <cdr:y>0.87932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6DB83E-4904-4899-BF0D-75475840CF61}"/>
            </a:ext>
          </a:extLst>
        </cdr:cNvPr>
        <cdr:cNvSpPr txBox="1"/>
      </cdr:nvSpPr>
      <cdr:spPr>
        <a:xfrm xmlns:a="http://schemas.openxmlformats.org/drawingml/2006/main">
          <a:off x="504752" y="14164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0.34689</cdr:x>
      <cdr:y>0</cdr:y>
    </cdr:from>
    <cdr:to>
      <cdr:x>0.46013</cdr:x>
      <cdr:y>0.34496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DF9656B-1D95-4543-892A-8703DB3A5987}"/>
            </a:ext>
          </a:extLst>
        </cdr:cNvPr>
        <cdr:cNvSpPr txBox="1"/>
      </cdr:nvSpPr>
      <cdr:spPr>
        <a:xfrm xmlns:a="http://schemas.openxmlformats.org/drawingml/2006/main">
          <a:off x="2697723" y="-5456472"/>
          <a:ext cx="880652" cy="467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0.12037</cdr:x>
      <cdr:y>0.11144</cdr:y>
    </cdr:from>
    <cdr:to>
      <cdr:x>0.23795</cdr:x>
      <cdr:y>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52D7FB6-28A0-4441-831A-0CBEBDDBF50A}"/>
            </a:ext>
          </a:extLst>
        </cdr:cNvPr>
        <cdr:cNvSpPr txBox="1"/>
      </cdr:nvSpPr>
      <cdr:spPr>
        <a:xfrm xmlns:a="http://schemas.openxmlformats.org/drawingml/2006/main">
          <a:off x="936104" y="2994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0.39281</cdr:x>
      <cdr:y>0</cdr:y>
    </cdr:from>
    <cdr:to>
      <cdr:x>0.50605</cdr:x>
      <cdr:y>0.34496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397FE9C-7D96-4864-91D2-1ABF1B077079}"/>
            </a:ext>
          </a:extLst>
        </cdr:cNvPr>
        <cdr:cNvSpPr txBox="1"/>
      </cdr:nvSpPr>
      <cdr:spPr>
        <a:xfrm xmlns:a="http://schemas.openxmlformats.org/drawingml/2006/main">
          <a:off x="2771979" y="-3960874"/>
          <a:ext cx="799111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148 </a:t>
          </a:r>
          <a:r>
            <a: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</a:t>
          </a:r>
        </a:p>
      </cdr:txBody>
    </cdr:sp>
  </cdr:relSizeAnchor>
  <cdr:relSizeAnchor xmlns:cdr="http://schemas.openxmlformats.org/drawingml/2006/chartDrawing">
    <cdr:from>
      <cdr:x>0.06251</cdr:x>
      <cdr:y>0.53436</cdr:y>
    </cdr:from>
    <cdr:to>
      <cdr:x>0.17574</cdr:x>
      <cdr:y>0.87932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36DB83E-4904-4899-BF0D-75475840CF61}"/>
            </a:ext>
          </a:extLst>
        </cdr:cNvPr>
        <cdr:cNvSpPr txBox="1"/>
      </cdr:nvSpPr>
      <cdr:spPr>
        <a:xfrm xmlns:a="http://schemas.openxmlformats.org/drawingml/2006/main">
          <a:off x="504752" y="141645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0.09694</cdr:x>
      <cdr:y>0.53664</cdr:y>
    </cdr:from>
    <cdr:to>
      <cdr:x>0.21018</cdr:x>
      <cdr:y>0.8816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1DF9656B-1D95-4543-892A-8703DB3A5987}"/>
            </a:ext>
          </a:extLst>
        </cdr:cNvPr>
        <cdr:cNvSpPr txBox="1"/>
      </cdr:nvSpPr>
      <cdr:spPr>
        <a:xfrm xmlns:a="http://schemas.openxmlformats.org/drawingml/2006/main">
          <a:off x="782830" y="1422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85BBA-340A-4E88-9910-5AFCF98769CD}" type="datetimeFigureOut">
              <a:rPr lang="ru-RU" smtClean="0"/>
              <a:t>26.08.2025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54DE5-9B5D-4DA8-95A7-DE126D910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9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54DE5-9B5D-4DA8-95A7-DE126D91064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45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2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7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00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0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80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30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3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2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6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43CC5-B0B2-4171-BFD0-97BCC0C14BD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26.08.2025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34461-23FD-46C1-A92B-A891653A13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98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chart" Target="../charts/chart8.xml"/><Relationship Id="rId4" Type="http://schemas.openxmlformats.org/officeDocument/2006/relationships/diagramLayout" Target="../diagrams/layout1.xml"/><Relationship Id="rId9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47529" y="35665"/>
            <a:ext cx="85114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екция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получения образования обучающимися с ОВЗ и инвалидностью в образовательных организациях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муниципального округа»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образовательной деятельности детей с ОВЗ  и детей инвалидов в образовательных организациях, реализующих программы дошкольного образования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37" y="3637221"/>
            <a:ext cx="6002449" cy="214031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81814" y="5917787"/>
            <a:ext cx="521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Консультант управления образования Денисова Т.А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0964" y="651944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7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5"/>
            <a:ext cx="8640960" cy="6916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условия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8EC3E6-9D58-445A-A4CF-B4FAAE594B3C}"/>
              </a:ext>
            </a:extLst>
          </p:cNvPr>
          <p:cNvSpPr/>
          <p:nvPr/>
        </p:nvSpPr>
        <p:spPr>
          <a:xfrm>
            <a:off x="1692321" y="801718"/>
            <a:ext cx="8640960" cy="15788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с ОВЗ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садах осуществляется в соответствии с рекомендациями психолого-медико-педагогической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комиссии, обучение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детей-инвалидов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индивидуальной программой реабилитации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ребенка-инвалида, разработанной с учётом вида нарушения развития. 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1692321" y="2757921"/>
            <a:ext cx="8570981" cy="8368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индивидуальные образовательные маршруты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18010448-5412-49AB-9A22-B6298857F9C4}"/>
              </a:ext>
            </a:extLst>
          </p:cNvPr>
          <p:cNvSpPr/>
          <p:nvPr/>
        </p:nvSpPr>
        <p:spPr>
          <a:xfrm>
            <a:off x="5569259" y="2458983"/>
            <a:ext cx="432048" cy="2721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9307F08-A55D-48D3-8093-80FB21306F58}"/>
              </a:ext>
            </a:extLst>
          </p:cNvPr>
          <p:cNvSpPr/>
          <p:nvPr/>
        </p:nvSpPr>
        <p:spPr>
          <a:xfrm>
            <a:off x="1692321" y="4055164"/>
            <a:ext cx="2938471" cy="24949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Федеральная государственная информационная систем «Федеральный реестр инвалидов»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13E12910-4F95-46AF-BD43-A7CD75578742}"/>
              </a:ext>
            </a:extLst>
          </p:cNvPr>
          <p:cNvSpPr/>
          <p:nvPr/>
        </p:nvSpPr>
        <p:spPr>
          <a:xfrm>
            <a:off x="2981536" y="3615914"/>
            <a:ext cx="360040" cy="26556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верх 6">
            <a:extLst>
              <a:ext uri="{FF2B5EF4-FFF2-40B4-BE49-F238E27FC236}">
                <a16:creationId xmlns:a16="http://schemas.microsoft.com/office/drawing/2014/main" id="{13E12910-4F95-46AF-BD43-A7CD75578742}"/>
              </a:ext>
            </a:extLst>
          </p:cNvPr>
          <p:cNvSpPr/>
          <p:nvPr/>
        </p:nvSpPr>
        <p:spPr>
          <a:xfrm>
            <a:off x="6012801" y="3619533"/>
            <a:ext cx="360040" cy="26556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9307F08-A55D-48D3-8093-80FB21306F58}"/>
              </a:ext>
            </a:extLst>
          </p:cNvPr>
          <p:cNvSpPr/>
          <p:nvPr/>
        </p:nvSpPr>
        <p:spPr>
          <a:xfrm>
            <a:off x="4641108" y="4055164"/>
            <a:ext cx="3091071" cy="24949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Автоматизированная информационная система «Сетевой город. Образование» 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9307F08-A55D-48D3-8093-80FB21306F58}"/>
              </a:ext>
            </a:extLst>
          </p:cNvPr>
          <p:cNvSpPr/>
          <p:nvPr/>
        </p:nvSpPr>
        <p:spPr>
          <a:xfrm>
            <a:off x="7732179" y="4055164"/>
            <a:ext cx="2938471" cy="249498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Автоматизированная информационная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 «РАС»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Стрелка: вверх 6">
            <a:extLst>
              <a:ext uri="{FF2B5EF4-FFF2-40B4-BE49-F238E27FC236}">
                <a16:creationId xmlns:a16="http://schemas.microsoft.com/office/drawing/2014/main" id="{13E12910-4F95-46AF-BD43-A7CD75578742}"/>
              </a:ext>
            </a:extLst>
          </p:cNvPr>
          <p:cNvSpPr/>
          <p:nvPr/>
        </p:nvSpPr>
        <p:spPr>
          <a:xfrm>
            <a:off x="9044066" y="3636592"/>
            <a:ext cx="360040" cy="26556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7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450BFEBC-3173-4A6D-BD88-C8887B088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2787" y="1015663"/>
            <a:ext cx="2849507" cy="161943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8" y="1026034"/>
            <a:ext cx="3089565" cy="17370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0707" y="22512"/>
            <a:ext cx="495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родителей о планируемой дате поступления в 1 класс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401" y="0"/>
            <a:ext cx="4406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Октябрь-Ноябрь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-педагогических консилиумом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9273" y="2710726"/>
            <a:ext cx="464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15 декабря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 в ЦПМПК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4431" y="2767274"/>
            <a:ext cx="442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ПМПК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2583" y="5170223"/>
            <a:ext cx="3505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 по комплектованию 1 классов детьми ОВЗ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81" y="3664631"/>
            <a:ext cx="2849507" cy="1899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07" y="4878464"/>
            <a:ext cx="2847477" cy="1898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75" y="3450445"/>
            <a:ext cx="3298032" cy="138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13339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образовательных учреждений, реализующих образовательную программу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D31A14BB-23FC-42A2-803C-D1E2E50F52B0}"/>
              </a:ext>
            </a:extLst>
          </p:cNvPr>
          <p:cNvSpPr/>
          <p:nvPr/>
        </p:nvSpPr>
        <p:spPr>
          <a:xfrm>
            <a:off x="5375919" y="1722342"/>
            <a:ext cx="1163649" cy="27348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8EC3E6-9D58-445A-A4CF-B4FAAE594B3C}"/>
              </a:ext>
            </a:extLst>
          </p:cNvPr>
          <p:cNvSpPr/>
          <p:nvPr/>
        </p:nvSpPr>
        <p:spPr>
          <a:xfrm>
            <a:off x="4671337" y="2182114"/>
            <a:ext cx="2807520" cy="44895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первичной комплексной психолого-педагогической помощи воспитанникам, своевременное выявление детей с ограниченными возможностями здоровья и профилактика отклонений в развитии воспитанников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7675523" y="1501353"/>
            <a:ext cx="2738929" cy="50843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Профилактическая работа при подготовке к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ПМПК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 диагностической  и  консультационной  работы  с воспитанниками, испытывающими трудности при освоении ОП ДО, имеющими  поведенческие  нарушения,  и  их  родителями  (законными представителями)</a:t>
            </a:r>
          </a:p>
          <a:p>
            <a:pPr algn="ctr">
              <a:buFont typeface="Wingdings" pitchFamily="2" charset="2"/>
              <a:buChar char="Ø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использование услуг специалистов-членов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ПМПК  и специалистов консультативного пункта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497F4EE-25E9-47D2-BA06-20CF25C1CBCA}"/>
              </a:ext>
            </a:extLst>
          </p:cNvPr>
          <p:cNvSpPr/>
          <p:nvPr/>
        </p:nvSpPr>
        <p:spPr>
          <a:xfrm>
            <a:off x="1773491" y="1501352"/>
            <a:ext cx="2701181" cy="517035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Профилактический  осмотр  воспитанников  МБДОУ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учителями-логопедами: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согласие родителя (законного представителя) на осмотр ребенка;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ознакомление родителей (законных представителей) с рекомендациями специалиста по итогам осмотра под роспись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9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7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10">
            <a:extLst>
              <a:ext uri="{FF2B5EF4-FFF2-40B4-BE49-F238E27FC236}">
                <a16:creationId xmlns:a16="http://schemas.microsoft.com/office/drawing/2014/main" id="{76EE388C-BA7D-4911-8261-B2933001FA30}"/>
              </a:ext>
            </a:extLst>
          </p:cNvPr>
          <p:cNvSpPr/>
          <p:nvPr/>
        </p:nvSpPr>
        <p:spPr>
          <a:xfrm>
            <a:off x="3066342" y="161947"/>
            <a:ext cx="6315405" cy="6192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консилиум ОУ</a:t>
            </a:r>
          </a:p>
        </p:txBody>
      </p:sp>
      <p:sp>
        <p:nvSpPr>
          <p:cNvPr id="6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1839104" y="943158"/>
            <a:ext cx="8371696" cy="11627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работы психолого-педагогического консилиума:</a:t>
            </a:r>
          </a:p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оптимальных условий обучения, развития, социализации и адаптации обучающихся посредством психолого-педагогического сопровождения. </a:t>
            </a:r>
            <a:endParaRPr lang="ru-RU" sz="18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D0148FE-4FAC-4E85-81CE-6F09C3B59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183234"/>
              </p:ext>
            </p:extLst>
          </p:nvPr>
        </p:nvGraphicFramePr>
        <p:xfrm>
          <a:off x="2212246" y="3127728"/>
          <a:ext cx="7776864" cy="135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D0148FE-4FAC-4E85-81CE-6F09C3B59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792388"/>
              </p:ext>
            </p:extLst>
          </p:nvPr>
        </p:nvGraphicFramePr>
        <p:xfrm>
          <a:off x="2606047" y="5106777"/>
          <a:ext cx="7776864" cy="135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773714" y="2409371"/>
            <a:ext cx="499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заседания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7586" y="4701533"/>
            <a:ext cx="499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Внеплановые заседания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21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5"/>
            <a:ext cx="8640960" cy="106820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ранней помощи для родителей,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имеющих детей с ОВЗ и инвалидностью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D31A14BB-23FC-42A2-803C-D1E2E50F52B0}"/>
              </a:ext>
            </a:extLst>
          </p:cNvPr>
          <p:cNvSpPr/>
          <p:nvPr/>
        </p:nvSpPr>
        <p:spPr>
          <a:xfrm>
            <a:off x="5512147" y="1342844"/>
            <a:ext cx="1163649" cy="27348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7">
            <a:extLst>
              <a:ext uri="{FF2B5EF4-FFF2-40B4-BE49-F238E27FC236}">
                <a16:creationId xmlns:a16="http://schemas.microsoft.com/office/drawing/2014/main" id="{32E44428-DEE7-49D9-BF10-D245F10E292E}"/>
              </a:ext>
            </a:extLst>
          </p:cNvPr>
          <p:cNvSpPr/>
          <p:nvPr/>
        </p:nvSpPr>
        <p:spPr>
          <a:xfrm>
            <a:off x="4665211" y="1717075"/>
            <a:ext cx="2857520" cy="92869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консультационных 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пункта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20">
            <a:extLst>
              <a:ext uri="{FF2B5EF4-FFF2-40B4-BE49-F238E27FC236}">
                <a16:creationId xmlns:a16="http://schemas.microsoft.com/office/drawing/2014/main" id="{9E5F8DEE-5F48-49C2-9B73-F2F973392326}"/>
              </a:ext>
            </a:extLst>
          </p:cNvPr>
          <p:cNvSpPr/>
          <p:nvPr/>
        </p:nvSpPr>
        <p:spPr>
          <a:xfrm>
            <a:off x="1636156" y="2778455"/>
            <a:ext cx="2626022" cy="928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BBAEB1BA-7911-402C-BAEE-6F86784230A4}"/>
              </a:ext>
            </a:extLst>
          </p:cNvPr>
          <p:cNvSpPr/>
          <p:nvPr/>
        </p:nvSpPr>
        <p:spPr>
          <a:xfrm>
            <a:off x="4504175" y="2764745"/>
            <a:ext cx="2729778" cy="92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МКДОУ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№8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C446D790-6434-4008-87F8-D85ACA637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741645"/>
              </p:ext>
            </p:extLst>
          </p:nvPr>
        </p:nvGraphicFramePr>
        <p:xfrm>
          <a:off x="2210832" y="3960875"/>
          <a:ext cx="7056784" cy="2650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A7016E-48E1-42C8-ABD3-99D7342E0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57" y="4079851"/>
            <a:ext cx="3485694" cy="1960702"/>
          </a:xfrm>
          <a:prstGeom prst="rect">
            <a:avLst/>
          </a:prstGeom>
        </p:spPr>
      </p:pic>
      <p:sp>
        <p:nvSpPr>
          <p:cNvPr id="16" name="Скругленный прямоугольник 19">
            <a:extLst>
              <a:ext uri="{FF2B5EF4-FFF2-40B4-BE49-F238E27FC236}">
                <a16:creationId xmlns:a16="http://schemas.microsoft.com/office/drawing/2014/main" id="{BBAEB1BA-7911-402C-BAEE-6F86784230A4}"/>
              </a:ext>
            </a:extLst>
          </p:cNvPr>
          <p:cNvSpPr/>
          <p:nvPr/>
        </p:nvSpPr>
        <p:spPr>
          <a:xfrm>
            <a:off x="7475951" y="2774573"/>
            <a:ext cx="2729778" cy="9286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Ужовский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6809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условия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99125F-4FD5-49A5-BBAD-71531B354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15" y="773823"/>
            <a:ext cx="2437729" cy="16922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5E6818-7648-4C74-BBE3-7A1CB2A8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333" y="839439"/>
            <a:ext cx="2425780" cy="17614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84AE1C-048A-4DB9-8508-528D93D0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038" y="764704"/>
            <a:ext cx="2449255" cy="176145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531F3D5-714E-47F1-BAC2-B77D2BD93A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578" y="2437188"/>
            <a:ext cx="1564664" cy="18588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E43F921-8DB6-4FA1-A45C-E23F28AF4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156" y="2463848"/>
            <a:ext cx="1563817" cy="19303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A1F27B-0DEE-44B6-A389-29CE96545D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93" y="839439"/>
            <a:ext cx="1518756" cy="20250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667662-5CF1-44D6-B667-D360A4A67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82" y="4438602"/>
            <a:ext cx="1707655" cy="22768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46D6CFC-04E5-4A14-8076-6568DD8470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16" y="2971822"/>
            <a:ext cx="1612786" cy="21503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18" y="5055878"/>
            <a:ext cx="2137006" cy="1602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27" y="2491964"/>
            <a:ext cx="1862931" cy="2483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53" y="5122203"/>
            <a:ext cx="2124363" cy="1593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4" y="2437188"/>
            <a:ext cx="1384431" cy="2457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21" y="5218860"/>
            <a:ext cx="2485363" cy="13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63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2611" y="-124473"/>
            <a:ext cx="81472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безбарьерная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868" y="1198966"/>
            <a:ext cx="1584176" cy="1584176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56787" y="1198967"/>
            <a:ext cx="6373621" cy="15841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-нарушения опорно-двигательного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аппарата: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№3,4,6,7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78" y="3208998"/>
            <a:ext cx="2185293" cy="163897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95" y="3155248"/>
            <a:ext cx="2261997" cy="169649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980" y="3164964"/>
            <a:ext cx="1592127" cy="21228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99" y="3136200"/>
            <a:ext cx="1668370" cy="2224493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93599" y="5626359"/>
            <a:ext cx="14934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беспрепятственного входа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объекты и выхода из них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13309" y="5287800"/>
            <a:ext cx="200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347178" y="5287800"/>
            <a:ext cx="20154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посадки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высадки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средство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53535" y="5287800"/>
            <a:ext cx="22626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инвалидов, имеющих стойкие нарушения функции зрения, и возможность самостоятельного передвижения по территории объекта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9305" y="5333966"/>
            <a:ext cx="1983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самостоятельного передвижения по территории объекта, 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с помощью работников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28145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11958" y="11505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*Приказ Министерства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Просвещения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РФ от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31.03.2025г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№253 «Об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Порядка обеспечения условий доступности для инвалидов объектов и предоставляемых услуг в сфере общего, среднего профессионального образования и соответствующего дополнительного профессионального образования, профессионального обучения, дополнительного образования детей и взрослых, организации отдыха и оздоровления детей, а также оказания им при этом необходимой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Паспорт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доступности для инвалидов объекта и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предоставляемых на нем услуг в сфере образования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792427" y="2667034"/>
            <a:ext cx="60308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63BA17C-21DF-4E87-AAAB-0E9335325D8D}"/>
              </a:ext>
            </a:extLst>
          </p:cNvPr>
          <p:cNvSpPr/>
          <p:nvPr/>
        </p:nvSpPr>
        <p:spPr>
          <a:xfrm>
            <a:off x="1902884" y="5664921"/>
            <a:ext cx="8550034" cy="9184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адаптированы под требования доступности лиц с инвалидностью 76% зданий дошкольного уровня образования</a:t>
            </a:r>
          </a:p>
          <a:p>
            <a:pPr algn="ctr"/>
            <a:endParaRPr lang="ru-RU" dirty="0"/>
          </a:p>
        </p:txBody>
      </p:sp>
      <p:sp>
        <p:nvSpPr>
          <p:cNvPr id="8" name="Стрелка вниз 4">
            <a:extLst>
              <a:ext uri="{FF2B5EF4-FFF2-40B4-BE49-F238E27FC236}">
                <a16:creationId xmlns:a16="http://schemas.microsoft.com/office/drawing/2014/main" id="{8286C90E-78B2-428E-AF7F-986063524D59}"/>
              </a:ext>
            </a:extLst>
          </p:cNvPr>
          <p:cNvSpPr/>
          <p:nvPr/>
        </p:nvSpPr>
        <p:spPr>
          <a:xfrm>
            <a:off x="5792427" y="4164011"/>
            <a:ext cx="603088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F9311-E75E-44AA-8CE5-E558A73DAB52}"/>
              </a:ext>
            </a:extLst>
          </p:cNvPr>
          <p:cNvSpPr txBox="1"/>
          <p:nvPr/>
        </p:nvSpPr>
        <p:spPr>
          <a:xfrm>
            <a:off x="2298752" y="4480910"/>
            <a:ext cx="77768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(«дорожной карты») по повышению значений показателей доступности для инвалидов объектов и предоставляемых на них услуг в сфере образования,</a:t>
            </a:r>
          </a:p>
        </p:txBody>
      </p:sp>
    </p:spTree>
    <p:extLst>
      <p:ext uri="{BB962C8B-B14F-4D97-AF65-F5344CB8AC3E}">
        <p14:creationId xmlns:p14="http://schemas.microsoft.com/office/powerpoint/2010/main" val="11467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58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E9D6B3C1-7C5D-4CBE-868C-DC806FA22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807544"/>
              </p:ext>
            </p:extLst>
          </p:nvPr>
        </p:nvGraphicFramePr>
        <p:xfrm>
          <a:off x="1775520" y="1107328"/>
          <a:ext cx="4536504" cy="3329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217A8EC-1FC8-4809-952D-95C89EBF94D9}"/>
              </a:ext>
            </a:extLst>
          </p:cNvPr>
          <p:cNvSpPr/>
          <p:nvPr/>
        </p:nvSpPr>
        <p:spPr>
          <a:xfrm>
            <a:off x="2135560" y="0"/>
            <a:ext cx="76668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условия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C9E6920-0D72-4FB2-8332-6048EF38F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543329"/>
              </p:ext>
            </p:extLst>
          </p:nvPr>
        </p:nvGraphicFramePr>
        <p:xfrm>
          <a:off x="6312024" y="1128362"/>
          <a:ext cx="4104456" cy="273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DDB14DA-7E8E-4B13-A772-396FD1184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480225"/>
              </p:ext>
            </p:extLst>
          </p:nvPr>
        </p:nvGraphicFramePr>
        <p:xfrm>
          <a:off x="6096000" y="3850675"/>
          <a:ext cx="410445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255E044A-39D9-4422-92D2-5D7CD70C8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475496"/>
              </p:ext>
            </p:extLst>
          </p:nvPr>
        </p:nvGraphicFramePr>
        <p:xfrm>
          <a:off x="1706476" y="4541315"/>
          <a:ext cx="4542906" cy="218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2572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5369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подготовка педагогов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B8E8F3F-6CDF-450B-929F-6A1CBBA3BA48}"/>
              </a:ext>
            </a:extLst>
          </p:cNvPr>
          <p:cNvSpPr/>
          <p:nvPr/>
        </p:nvSpPr>
        <p:spPr>
          <a:xfrm>
            <a:off x="2240850" y="846138"/>
            <a:ext cx="3482535" cy="26341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24.07.2015г. №514н «Профессиональный стандарт. </a:t>
            </a:r>
          </a:p>
          <a:p>
            <a:pPr algn="ctr"/>
            <a:r>
              <a:rPr lang="ru-RU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(психолог в сфере образования)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1EB6674-AB68-4011-820C-B5DC1AC7FAEE}"/>
              </a:ext>
            </a:extLst>
          </p:cNvPr>
          <p:cNvSpPr/>
          <p:nvPr/>
        </p:nvSpPr>
        <p:spPr>
          <a:xfrm>
            <a:off x="6304738" y="872038"/>
            <a:ext cx="3371107" cy="26082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13.03.2023г. №136н «Профессиональный стандарт </a:t>
            </a:r>
          </a:p>
          <a:p>
            <a:pPr algn="ctr"/>
            <a:r>
              <a:rPr lang="ru-RU" sz="2000" b="1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«Педагог-дефектолог</a:t>
            </a:r>
            <a:r>
              <a:rPr lang="ru-RU" sz="20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«Учитель-логопед»</a:t>
            </a:r>
            <a:endParaRPr lang="ru-RU" sz="2000" b="1" dirty="0"/>
          </a:p>
        </p:txBody>
      </p:sp>
      <p:sp>
        <p:nvSpPr>
          <p:cNvPr id="9" name="Прямоугольник: скругленные углы 7">
            <a:extLst>
              <a:ext uri="{FF2B5EF4-FFF2-40B4-BE49-F238E27FC236}">
                <a16:creationId xmlns:a16="http://schemas.microsoft.com/office/drawing/2014/main" id="{A1EB6674-AB68-4011-820C-B5DC1AC7FAEE}"/>
              </a:ext>
            </a:extLst>
          </p:cNvPr>
          <p:cNvSpPr/>
          <p:nvPr/>
        </p:nvSpPr>
        <p:spPr>
          <a:xfrm>
            <a:off x="2240850" y="3759324"/>
            <a:ext cx="3521005" cy="28196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приказ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Российской Федерации от 30.01.2023 № 53н</a:t>
            </a:r>
          </a:p>
          <a:p>
            <a:pPr lvl="0"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"Об утверждении профессионального стандарта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"Специалист в области воспитания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A1EB6674-AB68-4011-820C-B5DC1AC7FAEE}"/>
              </a:ext>
            </a:extLst>
          </p:cNvPr>
          <p:cNvSpPr/>
          <p:nvPr/>
        </p:nvSpPr>
        <p:spPr>
          <a:xfrm>
            <a:off x="6154840" y="3759324"/>
            <a:ext cx="3521005" cy="28196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РФ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 апреля 2017 года №351н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 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ассистента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(помощника) </a:t>
            </a:r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  <a:r>
              <a:rPr lang="ru-RU" dirty="0"/>
              <a:t> 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4513"/>
            <a:ext cx="10584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15698" y="25829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Стратегической задачей управления образования является создание условий для получения образования детьми с ОВЗ и инвалидностью, в нашем случае детей дошкольного возраста, проживающих на территории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Починковского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муниципального округа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r="10256"/>
          <a:stretch/>
        </p:blipFill>
        <p:spPr bwMode="auto">
          <a:xfrm>
            <a:off x="4916688" y="4927019"/>
            <a:ext cx="2359328" cy="165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4A85AC-A114-4219-90EC-ADADD858B5D9}"/>
              </a:ext>
            </a:extLst>
          </p:cNvPr>
          <p:cNvSpPr/>
          <p:nvPr/>
        </p:nvSpPr>
        <p:spPr>
          <a:xfrm>
            <a:off x="1675550" y="1930192"/>
            <a:ext cx="2980291" cy="46531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ОВЗ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-это физическое лицо, имеющее недостатки в физическом и (или) психологическом развитии, подтверждённые психолого-медико-педагогической комиссией и препятствующие получению образования без создания специальных условий.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9D6020-FA7F-4FE5-A3C5-DB935BC6CE80}"/>
              </a:ext>
            </a:extLst>
          </p:cNvPr>
          <p:cNvSpPr/>
          <p:nvPr/>
        </p:nvSpPr>
        <p:spPr>
          <a:xfrm>
            <a:off x="7532103" y="1930193"/>
            <a:ext cx="2980291" cy="46531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-это лицо, которое имеет нарушение здоровья со стойким расстройством функций организма, обусловленное заболеваниями, последствиями травм или дефектами, приводящее к ограничению жизнедеятельности и вызывающее необходимость его социальной защиты.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400AB66-667F-4A57-ABF9-2F157D47B630}"/>
              </a:ext>
            </a:extLst>
          </p:cNvPr>
          <p:cNvSpPr/>
          <p:nvPr/>
        </p:nvSpPr>
        <p:spPr>
          <a:xfrm>
            <a:off x="4784975" y="2022107"/>
            <a:ext cx="1932624" cy="116505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ОВЗ даёт психолого-медико-педагогическая комиссия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7B959C2-230F-41D7-9D63-7EEFCBFCE1DE}"/>
              </a:ext>
            </a:extLst>
          </p:cNvPr>
          <p:cNvSpPr/>
          <p:nvPr/>
        </p:nvSpPr>
        <p:spPr>
          <a:xfrm>
            <a:off x="5470343" y="3407472"/>
            <a:ext cx="1932624" cy="12076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инвалидность устанавливают врачи на медико-социальной экспертизе. 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9F1567-63A3-40B8-8B12-3020F907AE86}"/>
              </a:ext>
            </a:extLst>
          </p:cNvPr>
          <p:cNvSpPr/>
          <p:nvPr/>
        </p:nvSpPr>
        <p:spPr>
          <a:xfrm>
            <a:off x="6886757" y="2423117"/>
            <a:ext cx="465083" cy="43597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78C44BE5-45BD-4311-B8DC-8DA4DA26ABC9}"/>
              </a:ext>
            </a:extLst>
          </p:cNvPr>
          <p:cNvSpPr/>
          <p:nvPr/>
        </p:nvSpPr>
        <p:spPr>
          <a:xfrm rot="10800000">
            <a:off x="4858273" y="3793329"/>
            <a:ext cx="465083" cy="43597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8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53697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подготовка педагогов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CA333-9953-4D97-BCC9-A922EE0340BF}"/>
              </a:ext>
            </a:extLst>
          </p:cNvPr>
          <p:cNvSpPr txBox="1"/>
          <p:nvPr/>
        </p:nvSpPr>
        <p:spPr>
          <a:xfrm>
            <a:off x="1699427" y="811613"/>
            <a:ext cx="86409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-«Федеральная адаптированная образовательная программа для детей дошкольного возраста» 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-«Внедрение Федеральной адаптированной образовательной программы дошкольного образования для обучающихся с расстройствами аутистического спектра» 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-«Обучение и воспитание детей с расстройствами аутистического спектра в дошкольном образовании»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-«Организация образовательной деятельности с детьми с ОВЗ в дошкольных образовательных организациях в соответствии с требованиями ФГОС ДО»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Коррекционная педагогика инклюзивного образования и воспитания детей с ОВЗ и детей-инвалидов»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-«Особенности организации образования детей с ОВЗ в условиях ДОО»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Психолого-педагогическое сопровождение детей с ОВЗ в дошкольном образовательном учреждении в условиях ФГОС»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-«Коррекционная работа с детьми с ОВЗ, имеющими расстройства аутистического спектра в условиях реализации ФГОС ДО»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-«Психолого-педагогическое сопровождение детей с расстройствами аутистического спектра в ДОО»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423251-05DC-43CE-BCC0-905A350F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615" y="5457550"/>
            <a:ext cx="5368585" cy="142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727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 профессионального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педагогов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A5488-8FCA-4720-866A-F71125A6E691}"/>
              </a:ext>
            </a:extLst>
          </p:cNvPr>
          <p:cNvSpPr txBox="1"/>
          <p:nvPr/>
        </p:nvSpPr>
        <p:spPr>
          <a:xfrm>
            <a:off x="1613592" y="870920"/>
            <a:ext cx="896075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«Эффективные практики дошкольного образования»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-Всероссийский профессиональный педагогический конкурс «Лучшее дидактическое пособие по коррекционно-развивающей работе с детьми дошкольного и младшего школьного возраста»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-Всероссийский конкурс «Лучшая методическая разработка»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-Всероссийском конкурсе педагогического мастерства «Цифровые технологии в реализации программы воспитания дошкольной образовательной организации. Лучшие практики»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грантовый конкурс проектов «Сквозные образовательные траектории»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профессионального мастерства «Учитель-дефектолог России», «Педагог-психолог России»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-Областной конкурс лучших программ оказания психолого-педагогической помощи участникам образовательных отношений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-Областной фестиваль «Моя профессиональная карьера»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-Региональный конкурс видеороликов среди детей - инвалидов  и детей с ограниченными возможностями  здоровья «Сильные духом»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-Областной открытый  творческий  конкурс рисунков для детей и подростков с расстройствами аутистического спектра «Другой взгляд»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конкурс «Лучший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инклюзивный детский сад России»</a:t>
            </a: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727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поддержка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A9F98-246F-4DFD-A778-ABE63D0AA87D}"/>
              </a:ext>
            </a:extLst>
          </p:cNvPr>
          <p:cNvSpPr txBox="1"/>
          <p:nvPr/>
        </p:nvSpPr>
        <p:spPr>
          <a:xfrm>
            <a:off x="1773491" y="895326"/>
            <a:ext cx="864096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1.Методическое объединение для учителей-логопедов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«Мастер-класс: «Логопедическое заключение, пересечение классификаций».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«Мастер-класс: «Логопедическая диагностика обучающего ДОО»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«Мастер-класс: «Логопедическая диагностика обучающего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ОО»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Практикум «Оформление диагностических карт на обучающего ОО. Диагностический инструментарий логопедического обследования»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Методическое объединение для педагог-психологов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«Структура психолого-педагогической характеристики на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ППк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«Подготовка участников к психолого-педагогической олимпиаде школьников им.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К.Д.Ушинского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«Диагностический инструментарий педагогов-психологов в ОО»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«Психологическое сопровождение при подготовке ЕГЭ»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«Особенности психологического родителей детей ОВЗ»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«Нормативно-правовая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база </a:t>
            </a:r>
            <a:r>
              <a:rPr lang="ru-RU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педагога психолога»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3.Методическое объединение для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учителей-дефектологов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«Диагностический инструментарий учителя-дефектолога в школе»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«Представление учителя-дефектолога на детей дошкольного возраста на ТПМПК»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«Диагностические методики, используемые учителем-дефектологом в детском саду»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«Составление заключений учителя-дефектолога на ПМПК по результатам обследования на обучающихся 5-9 классов.</a:t>
            </a:r>
          </a:p>
          <a:p>
            <a:pPr algn="just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7D0B1C-4F8A-4316-B078-F0D5B3D6F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566" y="5609083"/>
            <a:ext cx="1332631" cy="13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58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7529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поддержка руководителей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2C132-02A3-4C33-B364-2D0DB3CC8D79}"/>
              </a:ext>
            </a:extLst>
          </p:cNvPr>
          <p:cNvSpPr txBox="1"/>
          <p:nvPr/>
        </p:nvSpPr>
        <p:spPr>
          <a:xfrm>
            <a:off x="1847529" y="917913"/>
            <a:ext cx="856692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1.П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лановая выездная проверка «Создание условий получения дошкольного образования лицами с ОВЗ и инвалидами»,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2.Мониторинг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адаптированных основных образовательных программ и адаптированных образовательных программ дошкольного образования, реализуемых 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психолого-педагогических консилиумов в ОУ (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ППк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4.Мониторинг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образования для детей с ОВЗ,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инвалидностью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.Мониторинг 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курсовой подготовки и профессиональной переподготовки педагогических кадров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6.Мониторинг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индивидуальных программ реабилитации детей-инвалидов в ДОУ», 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.Мониторинг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адаптированных образовательных программ дошкольного образования в ДОУ»,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.Мониторинг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оснащённости развивающей предметно-пространственной среды ДОО согласно образовательной программы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10822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изменения в организации и содержании образования детей с ОВЗ и детей-инвалидов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96F91E8-A004-43C9-A051-F0849CD9BF47}"/>
              </a:ext>
            </a:extLst>
          </p:cNvPr>
          <p:cNvSpPr/>
          <p:nvPr/>
        </p:nvSpPr>
        <p:spPr>
          <a:xfrm>
            <a:off x="2423592" y="1417638"/>
            <a:ext cx="7488832" cy="10752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нормативы наполняемости групп различной направленности для детей с ОВЗ и штатной численности специалистов психолого-педагогического сопровождения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0435D5F-39F0-40DC-BCE5-5C7A5B7D54D5}"/>
              </a:ext>
            </a:extLst>
          </p:cNvPr>
          <p:cNvSpPr/>
          <p:nvPr/>
        </p:nvSpPr>
        <p:spPr>
          <a:xfrm>
            <a:off x="2423592" y="2634409"/>
            <a:ext cx="7488832" cy="10752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адаптированные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 дошкольного образования для различных категорий детей с ОВЗ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63A00D7-932A-4BA9-9B4E-F9206EA89ED4}"/>
              </a:ext>
            </a:extLst>
          </p:cNvPr>
          <p:cNvSpPr/>
          <p:nvPr/>
        </p:nvSpPr>
        <p:spPr>
          <a:xfrm>
            <a:off x="2423592" y="3851180"/>
            <a:ext cx="7488832" cy="10752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увеличилось количество специализированных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B8D57D3-7AE1-44C7-A640-B38EAF589C11}"/>
              </a:ext>
            </a:extLst>
          </p:cNvPr>
          <p:cNvSpPr/>
          <p:nvPr/>
        </p:nvSpPr>
        <p:spPr>
          <a:xfrm>
            <a:off x="2423592" y="5067951"/>
            <a:ext cx="7488832" cy="10752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детей с инвалидностью 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727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и проблемы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C2A8F-E392-416C-9F73-DC4E8F6C765B}"/>
              </a:ext>
            </a:extLst>
          </p:cNvPr>
          <p:cNvSpPr txBox="1"/>
          <p:nvPr/>
        </p:nvSpPr>
        <p:spPr>
          <a:xfrm>
            <a:off x="1773492" y="1002537"/>
            <a:ext cx="843730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1.Наблюдается дефицит специалистов психолого-педагогического сопровождения, в первую очередь учителей-дефектологов, учителей-логопедов, педагогов-психологов для работы с детьми с ОВЗ.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2.Внезапное увольнение специалистов (учителей-дефектологов, учителей-логопедов, педагогов-психологов) с работы и как следствие этого не реализация адаптированных образовательных программ дошкольного образования.</a:t>
            </a: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3.Неготовность (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неадаптированность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архитектурной и материально-технической среды образовательных учреждений.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4.Разрозненый характер учебно-методического комплекса.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.Психологические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«барьеры», связанные с общественным мнением (отношение к «особенным» детям со стороны родителей детей без особых образовательных потребностей, педагогов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6.Недостаточная координация совместной работы специалистов.</a:t>
            </a:r>
          </a:p>
          <a:p>
            <a:pPr algn="just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Низкий уровень педагогической компетенции родителей.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1544" y="548680"/>
            <a:ext cx="813690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Учимся жить вместе!</a:t>
            </a: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Желаю успехов в данной работе! </a:t>
            </a:r>
          </a:p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CAE10-9138-4550-8067-029720F9B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2072482"/>
            <a:ext cx="6606226" cy="23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66566-AAE7-4847-937E-6574A1A2C8A1}"/>
              </a:ext>
            </a:extLst>
          </p:cNvPr>
          <p:cNvSpPr txBox="1"/>
          <p:nvPr/>
        </p:nvSpPr>
        <p:spPr>
          <a:xfrm>
            <a:off x="2091365" y="295361"/>
            <a:ext cx="8147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по вопросу доступности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9656A-D3F2-413C-849D-53D2B7A3E047}"/>
              </a:ext>
            </a:extLst>
          </p:cNvPr>
          <p:cNvSpPr txBox="1"/>
          <p:nvPr/>
        </p:nvSpPr>
        <p:spPr>
          <a:xfrm>
            <a:off x="475861" y="1126358"/>
            <a:ext cx="1157929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24.11.1995г. №181-ФЗ «О социальной защите инвалидов в Российской Федерации»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-Федеральный закон от 01.12.2014г. №419-ФЗ, «О внесении изменений в отдельные законодательные акты Российской Федерации по вопросам социальной защиты инвалидов в связи с ратификацией Конвенции о правах инвалидов»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-Федеральный закон от 29.12.2012г. №273-ФЗ «Об образовании в Российской Федерации» (с последними изменениями)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от 31.07.2020г. №373 «Об утверждении Порядка организации и осуществления образовательной деятельности по основным общеобразовательным программам – образовательным программам дошкольного образования»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Министерства образования и науки от 17.10.2013г. №1155 «Об утверждении Федерального государственного образовательного стандарта дошкольного образования»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Министерства просвещения России от 24.11.2022г. №1022 «Об утверждении Федеральной адаптированной образовательной программы дошкольного образования для обучающихся с ограниченными возможностями здоровья»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Министерства здравоохранения и социального развития от 26.08.2010г. №761н  «Об утверждении Единого квалификационного справочника должностей руководителей, специалистов и служащих, раздел "Квалификационные характеристики должностей работников образования"»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РФ от 18.10.2013г. №544н  «Профессиональный стандарт «Педагог (педагогическая деятельность в сфере дошкольного, начального общего, основного общего, среднего общего образования) (воспитатель, учитель)»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РФ от 24.07.2015г. №514н «Профессиональный стандарт. Педагог-психолог (психолог в сфере образования)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труда и социальной защиты РФ от 13.03.2023г. №136н «Профессиональный стандарт «Педагог-дефектолог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России от 06.11.2024г. №778 «Об утверждении типового порядок организации деятельности по оказанию психолого-педагогической, медицинской и социальной помощи»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Приказ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России от 01.11.2024г. №763 «Об утверждении  Положения о деятельности ПМПК»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главного государственного санитарного врача России от 28.09.2020г.  №28 «Об утверждении санитарных правил СП 2.4.3648-20 «Санитарно-эпидемиологические требования к организациям воспитания и обучения, отдыха и оздоровления детей и молодежи»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-Постановление главного государственного санитарного врача России от 28.01.2021г.  №2 «Об утверждении санитарных правил и норм СанПиН 1.2.3685-21 «Гигиенические нормативы и требования к обеспечению безопасности и (или) безвредности для человека факторов среды обитания»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FE55E-AA3B-40AF-AB16-0BE9B86A4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507" y="561457"/>
            <a:ext cx="2631232" cy="9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4" y="17156"/>
            <a:ext cx="9767454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429001"/>
            <a:ext cx="3457997" cy="2263835"/>
          </a:xfrm>
          <a:prstGeom prst="rect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0836" y="17156"/>
            <a:ext cx="83529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Программа муниципального уровня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«Развитие образования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Починковского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муниципального округа Нижегородской области» Подпрограмма 1 «Развитие дошкольного образования»: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обеспечение права детей на качественное и доступное дошкольное образование, обеспечивающее равные стартовые условия для полноценного физического и психического развития детей как основы их успешного обучения в школе.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DF3D7-0DDF-468A-92D9-9178F9153886}"/>
              </a:ext>
            </a:extLst>
          </p:cNvPr>
          <p:cNvSpPr txBox="1"/>
          <p:nvPr/>
        </p:nvSpPr>
        <p:spPr>
          <a:xfrm>
            <a:off x="5793312" y="3446156"/>
            <a:ext cx="46675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 охват детей-инвалидов дошкольным образованием и обеспеченность универсальной образовательной средой 24% дошкольных образовательных учреждений к 2027 году. </a:t>
            </a:r>
          </a:p>
        </p:txBody>
      </p:sp>
    </p:spTree>
    <p:extLst>
      <p:ext uri="{BB962C8B-B14F-4D97-AF65-F5344CB8AC3E}">
        <p14:creationId xmlns:p14="http://schemas.microsoft.com/office/powerpoint/2010/main" val="25004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0"/>
            <a:ext cx="9892146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9C39C2-888C-4AAC-9C8C-8CEC7C5F7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49522"/>
            <a:ext cx="2720826" cy="1451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7F17C6-C1AE-4941-BCBF-17AA06679817}"/>
              </a:ext>
            </a:extLst>
          </p:cNvPr>
          <p:cNvSpPr txBox="1"/>
          <p:nvPr/>
        </p:nvSpPr>
        <p:spPr>
          <a:xfrm>
            <a:off x="1477144" y="1522049"/>
            <a:ext cx="4762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проживает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994 ребенка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возраста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197852-472B-4117-A38E-B60BF3488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813" y="1999383"/>
            <a:ext cx="2396787" cy="23967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9F179F-524F-4708-8A45-9521DFB1B753}"/>
              </a:ext>
            </a:extLst>
          </p:cNvPr>
          <p:cNvSpPr txBox="1"/>
          <p:nvPr/>
        </p:nvSpPr>
        <p:spPr>
          <a:xfrm>
            <a:off x="5949554" y="181521"/>
            <a:ext cx="42612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698 детей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посещают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образовательное учреждение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реализующих образовательную программу дошкольного образования.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1F65BE-6270-45D9-BBDE-FFB729C73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852" y="3250562"/>
            <a:ext cx="4008617" cy="3332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3E31AD-8DDC-43A1-AA86-EB30C3472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3391" y="4422640"/>
            <a:ext cx="1985232" cy="13309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7E2BA6-0213-43A0-B708-48DC2FC500F1}"/>
              </a:ext>
            </a:extLst>
          </p:cNvPr>
          <p:cNvSpPr txBox="1"/>
          <p:nvPr/>
        </p:nvSpPr>
        <p:spPr>
          <a:xfrm>
            <a:off x="5564468" y="4275038"/>
            <a:ext cx="50018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садах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ребенка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ОВЗ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адаптированным образовательным программам дошкольного образования,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числа детей в детских садах.</a:t>
            </a:r>
          </a:p>
        </p:txBody>
      </p:sp>
    </p:spTree>
    <p:extLst>
      <p:ext uri="{BB962C8B-B14F-4D97-AF65-F5344CB8AC3E}">
        <p14:creationId xmlns:p14="http://schemas.microsoft.com/office/powerpoint/2010/main" val="10632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7" y="27384"/>
            <a:ext cx="10030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3F954B-2918-42F9-B72B-390AE7338C7B}"/>
              </a:ext>
            </a:extLst>
          </p:cNvPr>
          <p:cNvSpPr txBox="1"/>
          <p:nvPr/>
        </p:nvSpPr>
        <p:spPr>
          <a:xfrm>
            <a:off x="1597935" y="3933057"/>
            <a:ext cx="87849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DA23A6A-D910-40FA-A47F-BDB3833EA3CC}"/>
              </a:ext>
            </a:extLst>
          </p:cNvPr>
          <p:cNvSpPr/>
          <p:nvPr/>
        </p:nvSpPr>
        <p:spPr>
          <a:xfrm>
            <a:off x="4126511" y="1047245"/>
            <a:ext cx="4220388" cy="18269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учебный год: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комбинированной  направленности: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групп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ребенка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0C46703-413A-42DB-BF9B-0D1966CD9B2C}"/>
              </a:ext>
            </a:extLst>
          </p:cNvPr>
          <p:cNvSpPr/>
          <p:nvPr/>
        </p:nvSpPr>
        <p:spPr>
          <a:xfrm>
            <a:off x="1809090" y="2975048"/>
            <a:ext cx="4138025" cy="18408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год: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комбинированной  направленности: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групп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ребенка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DA988D7-78A1-472C-85AA-90D7174BEB85}"/>
              </a:ext>
            </a:extLst>
          </p:cNvPr>
          <p:cNvSpPr/>
          <p:nvPr/>
        </p:nvSpPr>
        <p:spPr>
          <a:xfrm>
            <a:off x="6122027" y="2985064"/>
            <a:ext cx="4138026" cy="18408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2024-2025 учебный год: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комбинированной  направленности: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 групп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ребенка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AD0148FE-4FAC-4E85-81CE-6F09C3B59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259009"/>
              </p:ext>
            </p:extLst>
          </p:nvPr>
        </p:nvGraphicFramePr>
        <p:xfrm>
          <a:off x="2606047" y="5106777"/>
          <a:ext cx="7776864" cy="135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88288DA-9DC8-4C15-A806-0DF4F5B72D22}"/>
              </a:ext>
            </a:extLst>
          </p:cNvPr>
          <p:cNvSpPr/>
          <p:nvPr/>
        </p:nvSpPr>
        <p:spPr>
          <a:xfrm>
            <a:off x="1874664" y="79833"/>
            <a:ext cx="8486217" cy="7985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о количестве детей с ограниченными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16174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3" y="0"/>
            <a:ext cx="9892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39B824-5A20-48CC-A4DA-4C3BBB615944}"/>
              </a:ext>
            </a:extLst>
          </p:cNvPr>
          <p:cNvSpPr/>
          <p:nvPr/>
        </p:nvSpPr>
        <p:spPr>
          <a:xfrm>
            <a:off x="1874664" y="79833"/>
            <a:ext cx="8486217" cy="7985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о количестве детей-инвалидов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3F29861C-6274-4A11-9CBE-FF5DC84A66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515304"/>
              </p:ext>
            </p:extLst>
          </p:nvPr>
        </p:nvGraphicFramePr>
        <p:xfrm>
          <a:off x="2803311" y="1021256"/>
          <a:ext cx="7859216" cy="1354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67275F-F747-44A9-881E-0D6FED4D3D2C}"/>
              </a:ext>
            </a:extLst>
          </p:cNvPr>
          <p:cNvSpPr txBox="1"/>
          <p:nvPr/>
        </p:nvSpPr>
        <p:spPr>
          <a:xfrm>
            <a:off x="3215679" y="2517896"/>
            <a:ext cx="56373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видам ограничения здоровья большую часть составляют: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(45%)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-соматические заболевания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 (18%)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-нарушения опорно-двигательного аппарата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  (18%)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-нарушением зрения -  1(9%)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-тяжелыми множественными нарушениями -1  (9%)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558BCA-68CE-4BF6-99C2-699015431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856" y="5386770"/>
            <a:ext cx="2134072" cy="142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3" y="0"/>
            <a:ext cx="9919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4"/>
            <a:ext cx="8640960" cy="22182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«Об образовании в РФ» №273-ФЗ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дошкольного образования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Порядок организации и осуществления образовательной деятельности по образовательным программам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D31A14BB-23FC-42A2-803C-D1E2E50F52B0}"/>
              </a:ext>
            </a:extLst>
          </p:cNvPr>
          <p:cNvSpPr/>
          <p:nvPr/>
        </p:nvSpPr>
        <p:spPr>
          <a:xfrm>
            <a:off x="5375921" y="2394101"/>
            <a:ext cx="1163649" cy="27348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BB4B42-B75D-444B-883C-32E70EF9A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268" y="2708340"/>
            <a:ext cx="1808953" cy="1907192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8EC3E6-9D58-445A-A4CF-B4FAAE594B3C}"/>
              </a:ext>
            </a:extLst>
          </p:cNvPr>
          <p:cNvSpPr/>
          <p:nvPr/>
        </p:nvSpPr>
        <p:spPr>
          <a:xfrm>
            <a:off x="2136352" y="2751124"/>
            <a:ext cx="2520280" cy="2083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-психолого-педагогические условия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7489177" y="2798956"/>
            <a:ext cx="2520280" cy="2083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условия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497F4EE-25E9-47D2-BA06-20CF25C1CBCA}"/>
              </a:ext>
            </a:extLst>
          </p:cNvPr>
          <p:cNvSpPr/>
          <p:nvPr/>
        </p:nvSpPr>
        <p:spPr>
          <a:xfrm>
            <a:off x="4833831" y="4656291"/>
            <a:ext cx="2520280" cy="20833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-кадровые условия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kurumsalpress-arkapla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07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E40ED442-022C-429B-BCA2-3AED23FD4E4C}"/>
              </a:ext>
            </a:extLst>
          </p:cNvPr>
          <p:cNvSpPr/>
          <p:nvPr/>
        </p:nvSpPr>
        <p:spPr>
          <a:xfrm>
            <a:off x="1773491" y="83715"/>
            <a:ext cx="8640960" cy="6916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условия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8EC3E6-9D58-445A-A4CF-B4FAAE594B3C}"/>
              </a:ext>
            </a:extLst>
          </p:cNvPr>
          <p:cNvSpPr/>
          <p:nvPr/>
        </p:nvSpPr>
        <p:spPr>
          <a:xfrm>
            <a:off x="1773491" y="873684"/>
            <a:ext cx="8640960" cy="13725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учреждения, реализующие адаптированную образовательную программу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тяжелыми нарушениями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речи: 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Кочкуровский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Ужовский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№2,3,5,6,8.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1878459" y="2277018"/>
            <a:ext cx="8570981" cy="14621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образовательное учреждение, реализующее адаптированную образовательную программу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для обучающихся </a:t>
            </a:r>
          </a:p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расстройствами аутистического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спектра: </a:t>
            </a:r>
          </a:p>
          <a:p>
            <a:pPr algn="ctr">
              <a:defRPr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Никитинский детский сад,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№2,3,6,8.</a:t>
            </a:r>
          </a:p>
          <a:p>
            <a:pPr algn="ctr"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5">
            <a:extLst>
              <a:ext uri="{FF2B5EF4-FFF2-40B4-BE49-F238E27FC236}">
                <a16:creationId xmlns:a16="http://schemas.microsoft.com/office/drawing/2014/main" id="{308EC3E6-9D58-445A-A4CF-B4FAAE594B3C}"/>
              </a:ext>
            </a:extLst>
          </p:cNvPr>
          <p:cNvSpPr/>
          <p:nvPr/>
        </p:nvSpPr>
        <p:spPr>
          <a:xfrm>
            <a:off x="1843469" y="3754923"/>
            <a:ext cx="8640960" cy="13836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образовательные учреждения, реализующие адаптированную образовательную программу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 для обучающихся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задержкой психического развития: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сады №2,3,5,6,8.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8">
            <a:extLst>
              <a:ext uri="{FF2B5EF4-FFF2-40B4-BE49-F238E27FC236}">
                <a16:creationId xmlns:a16="http://schemas.microsoft.com/office/drawing/2014/main" id="{20204FF1-5D84-4207-9C30-FFB545621667}"/>
              </a:ext>
            </a:extLst>
          </p:cNvPr>
          <p:cNvSpPr/>
          <p:nvPr/>
        </p:nvSpPr>
        <p:spPr>
          <a:xfrm>
            <a:off x="1815187" y="5240795"/>
            <a:ext cx="8570981" cy="14621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учреждение, реализующее адаптированную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программу  дошкольного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для обучающихся 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опорно-двигательного аппарата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тяжелыми множественные нарушения развития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нарушением зрения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нарушением слуха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№3.</a:t>
            </a:r>
          </a:p>
          <a:p>
            <a:endParaRPr lang="ru-RU" dirty="0"/>
          </a:p>
          <a:p>
            <a:endParaRPr lang="ru-RU" sz="1200" dirty="0"/>
          </a:p>
          <a:p>
            <a:endParaRPr lang="ru-RU" dirty="0"/>
          </a:p>
          <a:p>
            <a:r>
              <a:rPr lang="ru-RU" dirty="0"/>
              <a:t> </a:t>
            </a:r>
          </a:p>
          <a:p>
            <a:pPr algn="ctr">
              <a:defRPr/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2205</Words>
  <Application>Microsoft Office PowerPoint</Application>
  <PresentationFormat>Широкоэкранный</PresentationFormat>
  <Paragraphs>264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ais</dc:creator>
  <cp:lastModifiedBy>ais</cp:lastModifiedBy>
  <cp:revision>42</cp:revision>
  <dcterms:created xsi:type="dcterms:W3CDTF">2025-08-19T08:16:29Z</dcterms:created>
  <dcterms:modified xsi:type="dcterms:W3CDTF">2025-08-26T05:40:48Z</dcterms:modified>
</cp:coreProperties>
</file>